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58" r:id="rId4"/>
    <p:sldId id="259" r:id="rId5"/>
    <p:sldId id="281" r:id="rId6"/>
    <p:sldId id="285" r:id="rId7"/>
    <p:sldId id="260" r:id="rId8"/>
    <p:sldId id="261" r:id="rId9"/>
    <p:sldId id="263" r:id="rId10"/>
    <p:sldId id="286" r:id="rId11"/>
    <p:sldId id="266" r:id="rId12"/>
    <p:sldId id="267" r:id="rId13"/>
    <p:sldId id="268" r:id="rId14"/>
    <p:sldId id="282" r:id="rId15"/>
    <p:sldId id="283" r:id="rId16"/>
    <p:sldId id="276" r:id="rId17"/>
    <p:sldId id="277" r:id="rId18"/>
    <p:sldId id="278" r:id="rId19"/>
    <p:sldId id="279" r:id="rId20"/>
    <p:sldId id="28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8FEB4-C6D8-4447-83B2-95F257FED433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2E1D6-F583-41AB-95B7-1321C841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4EF-10FA-4C45-9848-CD6906DE9EDB}" type="datetime1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9AC2-8E22-464E-BE14-B31CC09A701A}" type="datetime1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50-30A4-4FB0-96E5-97E03F5EE778}" type="datetime1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15D6-9435-4BA4-957E-FD4B43ADF1BA}" type="datetime1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2CE6-ED69-49BD-A0CB-FFE33999A343}" type="datetime1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DDFC-5E47-425C-8C21-6BE8513A8702}" type="datetime1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86E7-E035-474D-AEDE-B66212003333}" type="datetime1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183-F5F7-4942-8622-4AB03478A907}" type="datetime1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7853-3257-4560-9CC6-3E623F582178}" type="datetime1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C324-2186-4D37-967C-CC400C2A9F71}" type="datetime1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F72F-646F-41A9-B65B-F7C0900382AA}" type="datetime1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0201-8AFB-476C-B80E-1180315D801A}" type="datetime1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gao@mst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st.edu/~sga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antleplumes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987991" cy="432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81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600" b="1" dirty="0" smtClean="0"/>
              <a:t>Mantle </a:t>
            </a:r>
            <a:r>
              <a:rPr lang="en-US" sz="3600" b="1" dirty="0"/>
              <a:t>Transition Zone Discontinuities beneath the Contiguous United </a:t>
            </a:r>
            <a:r>
              <a:rPr lang="en-US" sz="3600" b="1" dirty="0" smtClean="0"/>
              <a:t>States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700" dirty="0"/>
              <a:t>Stephen </a:t>
            </a:r>
            <a:r>
              <a:rPr lang="en-US" sz="2700" dirty="0" smtClean="0"/>
              <a:t>S. </a:t>
            </a:r>
            <a:r>
              <a:rPr lang="en-US" sz="2700" dirty="0"/>
              <a:t>Gao and Kelly </a:t>
            </a:r>
            <a:r>
              <a:rPr lang="en-US" sz="2700" dirty="0" smtClean="0"/>
              <a:t>H. Liu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sgao@mst.edu</a:t>
            </a:r>
            <a:r>
              <a:rPr lang="en-US" sz="2700" dirty="0" smtClean="0"/>
              <a:t>; </a:t>
            </a:r>
            <a:r>
              <a:rPr lang="en-US" sz="2700" dirty="0" smtClean="0">
                <a:hlinkClick r:id="rId4"/>
              </a:rPr>
              <a:t>http://www.mst.edu/~sgao</a:t>
            </a:r>
            <a:r>
              <a:rPr lang="en-US" sz="2700" dirty="0" smtClean="0"/>
              <a:t> 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3100" dirty="0" smtClean="0">
                <a:solidFill>
                  <a:schemeClr val="accent1"/>
                </a:solidFill>
              </a:rPr>
              <a:t>Missouri </a:t>
            </a:r>
            <a:r>
              <a:rPr lang="en-US" sz="3100" dirty="0">
                <a:solidFill>
                  <a:schemeClr val="accent1"/>
                </a:solidFill>
              </a:rPr>
              <a:t>University of Science and </a:t>
            </a:r>
            <a:r>
              <a:rPr lang="en-US" sz="3100" dirty="0" smtClean="0">
                <a:solidFill>
                  <a:schemeClr val="accent1"/>
                </a:solidFill>
              </a:rPr>
              <a:t>Technology </a:t>
            </a:r>
            <a:r>
              <a:rPr lang="en-US" sz="3100" dirty="0">
                <a:solidFill>
                  <a:schemeClr val="accent1"/>
                </a:solidFill>
              </a:rPr>
              <a:t/>
            </a:r>
            <a:br>
              <a:rPr lang="en-US" sz="3100" dirty="0">
                <a:solidFill>
                  <a:schemeClr val="accent1"/>
                </a:solidFill>
              </a:rPr>
            </a:b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07" y="33528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Unless we accept the unlikely assumption that most of the study area has a very hot MTZ, the true depths of the 410 and 660 should be negatively correlated and not positively correlated.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7000" y="2074256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dobe Gothic Std B" pitchFamily="34" charset="-128"/>
                <a:ea typeface="Adobe Gothic Std B" pitchFamily="34" charset="-128"/>
              </a:rPr>
              <a:t>660</a:t>
            </a:r>
            <a:endParaRPr lang="en-US" sz="14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8300" y="2108697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dobe Gothic Std B" pitchFamily="34" charset="-128"/>
                <a:ea typeface="Adobe Gothic Std B" pitchFamily="34" charset="-128"/>
              </a:rPr>
              <a:t>660</a:t>
            </a:r>
            <a:endParaRPr lang="en-US" sz="1400" dirty="0">
              <a:latin typeface="Adobe Gothic Std B" pitchFamily="34" charset="-128"/>
              <a:ea typeface="Adobe Gothic Std B" pitchFamily="34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53827"/>
            <a:ext cx="8356476" cy="3072884"/>
            <a:chOff x="457200" y="537813"/>
            <a:chExt cx="8356476" cy="3072884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" y="537813"/>
              <a:ext cx="8356476" cy="3072884"/>
              <a:chOff x="457200" y="537813"/>
              <a:chExt cx="8356476" cy="30728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7200" y="537813"/>
                <a:ext cx="8356476" cy="3072884"/>
                <a:chOff x="76200" y="806008"/>
                <a:chExt cx="8356476" cy="3072884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76200" y="806008"/>
                  <a:ext cx="8356476" cy="3072884"/>
                  <a:chOff x="2209800" y="457200"/>
                  <a:chExt cx="8356476" cy="3072884"/>
                </a:xfrm>
              </p:grpSpPr>
              <p:pic>
                <p:nvPicPr>
                  <p:cNvPr id="1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09800" y="457200"/>
                    <a:ext cx="8356476" cy="30728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962400" y="492369"/>
                    <a:ext cx="16764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Adobe Gothic Std B" pitchFamily="34" charset="-128"/>
                        <a:ea typeface="Adobe Gothic Std B" pitchFamily="34" charset="-128"/>
                      </a:rPr>
                      <a:t>o</a:t>
                    </a:r>
                    <a:r>
                      <a:rPr lang="en-US" sz="1400" b="1" dirty="0" smtClean="0">
                        <a:latin typeface="Adobe Gothic Std B" pitchFamily="34" charset="-128"/>
                        <a:ea typeface="Adobe Gothic Std B" pitchFamily="34" charset="-128"/>
                      </a:rPr>
                      <a:t>r hydration</a:t>
                    </a:r>
                    <a:endParaRPr lang="en-US" sz="1400" b="1" dirty="0">
                      <a:latin typeface="Adobe Gothic Std B" pitchFamily="34" charset="-128"/>
                      <a:ea typeface="Adobe Gothic Std B" pitchFamily="34" charset="-128"/>
                    </a:endParaRPr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5715000" y="841176"/>
                  <a:ext cx="2133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Adobe Gothic Std B" pitchFamily="34" charset="-128"/>
                      <a:ea typeface="Adobe Gothic Std B" pitchFamily="34" charset="-128"/>
                    </a:rPr>
                    <a:t>(c) Very hot regimes</a:t>
                  </a:r>
                  <a:endParaRPr lang="en-US" sz="1400" b="1" dirty="0">
                    <a:latin typeface="Adobe Gothic Std B" pitchFamily="34" charset="-128"/>
                    <a:ea typeface="Adobe Gothic Std B" pitchFamily="34" charset="-128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065585" y="1800920"/>
                <a:ext cx="5334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dobe Gothic Std B" pitchFamily="34" charset="-128"/>
                    <a:ea typeface="Adobe Gothic Std B" pitchFamily="34" charset="-128"/>
                  </a:rPr>
                  <a:t>660</a:t>
                </a:r>
                <a:endParaRPr lang="en-US" sz="1400" dirty="0">
                  <a:latin typeface="Adobe Gothic Std B" pitchFamily="34" charset="-128"/>
                  <a:ea typeface="Adobe Gothic Std B" pitchFamily="34" charset="-128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829300" y="1845594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dobe Gothic Std B" pitchFamily="34" charset="-128"/>
                  <a:ea typeface="Adobe Gothic Std B" pitchFamily="34" charset="-128"/>
                </a:rPr>
                <a:t>660</a:t>
              </a:r>
              <a:endParaRPr lang="en-US" sz="1400" dirty="0">
                <a:latin typeface="Adobe Gothic Std B" pitchFamily="34" charset="-128"/>
                <a:ea typeface="Adobe Gothic Std B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3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59171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152400"/>
            <a:ext cx="449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next try to construct an S-wave model using MIT13p (Burdick et al., 2014) for depth correction.</a:t>
            </a:r>
          </a:p>
          <a:p>
            <a:endParaRPr lang="en-US" sz="2200" dirty="0" smtClean="0"/>
          </a:p>
          <a:p>
            <a:r>
              <a:rPr lang="en-US" sz="2200" dirty="0" smtClean="0"/>
              <a:t>For each candidate  </a:t>
            </a:r>
            <a:r>
              <a:rPr lang="en-US" sz="2200" i="1" dirty="0" smtClean="0"/>
              <a:t>gamma</a:t>
            </a:r>
            <a:r>
              <a:rPr lang="en-US" sz="2200" dirty="0" smtClean="0"/>
              <a:t> value  which is </a:t>
            </a:r>
            <a:r>
              <a:rPr lang="en-US" sz="2200" i="1" dirty="0" err="1" smtClean="0"/>
              <a:t>d</a:t>
            </a:r>
            <a:r>
              <a:rPr lang="en-US" sz="2200" dirty="0" err="1" smtClean="0"/>
              <a:t>ln</a:t>
            </a:r>
            <a:r>
              <a:rPr lang="en-US" sz="2200" dirty="0" smtClean="0"/>
              <a:t>(</a:t>
            </a:r>
            <a:r>
              <a:rPr lang="en-US" sz="2200" i="1" dirty="0" smtClean="0"/>
              <a:t>Vs</a:t>
            </a:r>
            <a:r>
              <a:rPr lang="en-US" sz="2200" dirty="0"/>
              <a:t>)∕</a:t>
            </a:r>
            <a:r>
              <a:rPr lang="en-US" sz="2200" i="1" dirty="0" err="1"/>
              <a:t>d</a:t>
            </a:r>
            <a:r>
              <a:rPr lang="en-US" sz="2200" dirty="0" err="1"/>
              <a:t>ln</a:t>
            </a:r>
            <a:r>
              <a:rPr lang="en-US" sz="2200" dirty="0"/>
              <a:t>(</a:t>
            </a:r>
            <a:r>
              <a:rPr lang="en-US" sz="2200" i="1" dirty="0" err="1"/>
              <a:t>Vp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200" dirty="0"/>
              <a:t>w</a:t>
            </a:r>
            <a:r>
              <a:rPr lang="en-US" sz="2200" dirty="0" smtClean="0"/>
              <a:t>e take the MIT13p model and derive an Vs model, and make velocity corrections to the depths.  The figure shows </a:t>
            </a:r>
            <a:r>
              <a:rPr lang="en-US" sz="2200" dirty="0"/>
              <a:t>c</a:t>
            </a:r>
            <a:r>
              <a:rPr lang="en-US" sz="2200" dirty="0" smtClean="0"/>
              <a:t>ross-correlation </a:t>
            </a:r>
            <a:r>
              <a:rPr lang="en-US" sz="2200" dirty="0"/>
              <a:t>coefficients between corrected </a:t>
            </a:r>
            <a:r>
              <a:rPr lang="en-US" sz="2200" dirty="0" smtClean="0"/>
              <a:t>410 and 660 </a:t>
            </a:r>
            <a:r>
              <a:rPr lang="en-US" sz="2200" dirty="0"/>
              <a:t>depths plotted </a:t>
            </a:r>
            <a:r>
              <a:rPr lang="en-US" sz="2200" dirty="0" smtClean="0"/>
              <a:t>against the candidate </a:t>
            </a:r>
            <a:r>
              <a:rPr lang="en-US" sz="2200" i="1" dirty="0" smtClean="0"/>
              <a:t>gamma</a:t>
            </a:r>
            <a:r>
              <a:rPr lang="en-US" sz="2200" dirty="0" smtClean="0"/>
              <a:t>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 smtClean="0"/>
              <a:t>The optimal </a:t>
            </a:r>
            <a:r>
              <a:rPr lang="en-US" sz="2200" i="1" dirty="0" smtClean="0"/>
              <a:t>gamma </a:t>
            </a:r>
            <a:r>
              <a:rPr lang="en-US" sz="2200" dirty="0" smtClean="0"/>
              <a:t>value corresponding to </a:t>
            </a:r>
            <a:r>
              <a:rPr lang="en-US" sz="2200" dirty="0"/>
              <a:t>the minimum XCC is 2.15 for the WUS and 1.70 for the CEUS.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3" r="47788"/>
          <a:stretch/>
        </p:blipFill>
        <p:spPr bwMode="auto">
          <a:xfrm>
            <a:off x="3733800" y="381000"/>
            <a:ext cx="4314092" cy="40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81000"/>
            <a:ext cx="304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Corrected 410 </a:t>
            </a:r>
            <a:r>
              <a:rPr lang="en-US" sz="2800" dirty="0"/>
              <a:t>depths versus corrected </a:t>
            </a:r>
            <a:r>
              <a:rPr lang="en-US" sz="2800" dirty="0" smtClean="0"/>
              <a:t>660 depths, using the optimal </a:t>
            </a:r>
            <a:r>
              <a:rPr lang="en-US" sz="2800" i="1" dirty="0" smtClean="0"/>
              <a:t>gamma</a:t>
            </a:r>
            <a:r>
              <a:rPr lang="en-US" sz="2800" dirty="0" smtClean="0"/>
              <a:t>  values.</a:t>
            </a:r>
          </a:p>
          <a:p>
            <a:r>
              <a:rPr lang="en-US" sz="2800" dirty="0" smtClean="0"/>
              <a:t>Note </a:t>
            </a:r>
            <a:r>
              <a:rPr lang="en-US" sz="2800" dirty="0"/>
              <a:t>the </a:t>
            </a:r>
            <a:r>
              <a:rPr lang="en-US" sz="2800" dirty="0" smtClean="0"/>
              <a:t>significant reductions </a:t>
            </a:r>
            <a:r>
              <a:rPr lang="en-US" sz="2800" dirty="0"/>
              <a:t>of the absolute value of the XCC relative to the uncorrected </a:t>
            </a:r>
            <a:r>
              <a:rPr lang="en-US" sz="2800" dirty="0" smtClean="0"/>
              <a:t>situation.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4019641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4369" y="838200"/>
            <a:ext cx="373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Corrected 410 </a:t>
            </a:r>
            <a:r>
              <a:rPr lang="en-US" sz="2800" dirty="0"/>
              <a:t>and </a:t>
            </a:r>
            <a:r>
              <a:rPr lang="en-US" sz="2800" dirty="0" smtClean="0"/>
              <a:t>660 </a:t>
            </a:r>
            <a:r>
              <a:rPr lang="en-US" sz="2800" dirty="0"/>
              <a:t>depths using MITP13 and the optimal </a:t>
            </a:r>
            <a:r>
              <a:rPr lang="en-US" sz="2800" i="1" dirty="0" smtClean="0"/>
              <a:t>gamma</a:t>
            </a:r>
            <a:r>
              <a:rPr lang="en-US" sz="2800" dirty="0"/>
              <a:t> </a:t>
            </a:r>
            <a:r>
              <a:rPr lang="en-US" sz="2800" dirty="0" smtClean="0"/>
              <a:t>values.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triangles represent proposed hot spots, and the ellipse outlines the portion of the Juan </a:t>
            </a:r>
            <a:r>
              <a:rPr lang="en-US" sz="2800" dirty="0" smtClean="0"/>
              <a:t>de Fuca </a:t>
            </a:r>
            <a:r>
              <a:rPr lang="en-US" sz="2800" dirty="0"/>
              <a:t>slab in the MTZ. </a:t>
            </a:r>
            <a:endParaRPr lang="en-US" sz="2800" dirty="0" smtClean="0"/>
          </a:p>
          <a:p>
            <a:r>
              <a:rPr lang="en-US" sz="2800" dirty="0" smtClean="0"/>
              <a:t>NMSZ</a:t>
            </a:r>
            <a:r>
              <a:rPr lang="en-US" sz="2800" dirty="0"/>
              <a:t>: New Madrid Seismic Zone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Main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06" y="914400"/>
            <a:ext cx="5939793" cy="4754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Statistically, both the WUS and CEUS have a MTZ thickness that is within a few km from the global mean of 250 km: Meaning that most tectonic differences between the 2 areas are limited in the upper mantle</a:t>
            </a:r>
          </a:p>
          <a:p>
            <a:r>
              <a:rPr lang="en-US" sz="2400" dirty="0" smtClean="0"/>
              <a:t>The MTZ adjacent to the Pacific plate is hotter than normal, due to 410 depression</a:t>
            </a:r>
          </a:p>
          <a:p>
            <a:r>
              <a:rPr lang="en-US" sz="2400" dirty="0" smtClean="0"/>
              <a:t>The Juan de Fuca slab interacts with the MTZ beneath the Rocky Mountain Front</a:t>
            </a:r>
          </a:p>
          <a:p>
            <a:r>
              <a:rPr lang="en-US" sz="2400" dirty="0" smtClean="0"/>
              <a:t>Cold </a:t>
            </a:r>
            <a:r>
              <a:rPr lang="en-US" sz="2400" dirty="0" err="1" smtClean="0"/>
              <a:t>Farallon</a:t>
            </a:r>
            <a:r>
              <a:rPr lang="en-US" sz="2400" dirty="0" smtClean="0"/>
              <a:t> slabs may exist in the MTZ beneath central US, consistent with previous results (e.g., Porritt et al., 2014; </a:t>
            </a:r>
            <a:r>
              <a:rPr lang="en-US" sz="2400" dirty="0" err="1" smtClean="0"/>
              <a:t>Sigloch</a:t>
            </a:r>
            <a:r>
              <a:rPr lang="en-US" sz="2400" dirty="0" smtClean="0"/>
              <a:t>, 2011; </a:t>
            </a:r>
            <a:r>
              <a:rPr lang="en-US" sz="2400" dirty="0" err="1" smtClean="0"/>
              <a:t>Pavlis</a:t>
            </a:r>
            <a:r>
              <a:rPr lang="en-US" sz="2400" dirty="0" smtClean="0"/>
              <a:t> et al., 2012)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53" y="914400"/>
            <a:ext cx="3051861" cy="475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 The Yellowstone and Raton areas have normal MTZ thickness: Perhaps they are upper mantle features?</a:t>
            </a:r>
          </a:p>
          <a:p>
            <a:r>
              <a:rPr lang="en-US" dirty="0" smtClean="0"/>
              <a:t> The Bermuda has a depressed 410 but normal 660. Results of limited data, or a hot feature that extends to the upper MTZ?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69811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81000"/>
            <a:ext cx="8458199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The key to resolve the plume-or-not issue using MTZ measurements:</a:t>
            </a:r>
            <a:br>
              <a:rPr lang="en-US" sz="3100" dirty="0" smtClean="0"/>
            </a:br>
            <a:r>
              <a:rPr lang="en-US" sz="3100" dirty="0" smtClean="0"/>
              <a:t>Accurate seismic velocity models for both P- and S-waves</a:t>
            </a:r>
            <a:br>
              <a:rPr lang="en-US" sz="31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How to create a “perfect” mantle plume?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98432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26670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true situation: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Perfectly normal depths and velocities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6646" y="5530362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Mohamed et al., 2014 GJI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681985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/>
              <a:t>If a low velocity zone is </a:t>
            </a:r>
            <a:r>
              <a:rPr lang="en-US" sz="2800" b="1" dirty="0" smtClean="0">
                <a:solidFill>
                  <a:srgbClr val="FF0000"/>
                </a:solidFill>
              </a:rPr>
              <a:t>artificially </a:t>
            </a:r>
            <a:r>
              <a:rPr lang="en-US" sz="2800" dirty="0" smtClean="0"/>
              <a:t>introduced in the MTZ, the 660 would uplift after velocity corrections using the wrong velocity model.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336" r="1718"/>
          <a:stretch/>
        </p:blipFill>
        <p:spPr bwMode="auto">
          <a:xfrm>
            <a:off x="685800" y="681985"/>
            <a:ext cx="3533938" cy="249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961723"/>
            <a:ext cx="2743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If a high velocity zone is </a:t>
            </a:r>
            <a:r>
              <a:rPr lang="en-US" sz="2800" b="1" dirty="0" smtClean="0">
                <a:solidFill>
                  <a:srgbClr val="FF0000"/>
                </a:solidFill>
              </a:rPr>
              <a:t>artificially</a:t>
            </a:r>
            <a:r>
              <a:rPr lang="en-US" sz="2800" dirty="0" smtClean="0"/>
              <a:t> introduced in the upper mantle, both the 410 and 660 would depress after velocity corrections using the wrong velocity model.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51149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2938" y="515815"/>
            <a:ext cx="32062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If a high velocity zone is </a:t>
            </a:r>
            <a:r>
              <a:rPr lang="en-US" sz="2800" b="1" dirty="0" smtClean="0">
                <a:solidFill>
                  <a:srgbClr val="FF0000"/>
                </a:solidFill>
              </a:rPr>
              <a:t>artificially</a:t>
            </a:r>
            <a:r>
              <a:rPr lang="en-US" sz="2800" dirty="0" smtClean="0"/>
              <a:t> introduced in the upper mantle, AND a LVZ is </a:t>
            </a:r>
            <a:r>
              <a:rPr lang="en-US" sz="2800" b="1" dirty="0" smtClean="0">
                <a:solidFill>
                  <a:srgbClr val="FF0000"/>
                </a:solidFill>
              </a:rPr>
              <a:t>artificially </a:t>
            </a:r>
            <a:r>
              <a:rPr lang="en-US" sz="2800" dirty="0" smtClean="0"/>
              <a:t>introduced in the MTZ, the 410 would depress and the 660 would uplift after velocity corrections using the wrong velocity model.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0768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10697"/>
            <a:ext cx="8153400" cy="26187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mantle transition zone (MTZ) is the region between the 410 and 660 km discontinuities.</a:t>
            </a:r>
          </a:p>
          <a:p>
            <a:pPr marL="0" indent="0">
              <a:buNone/>
            </a:pPr>
            <a:r>
              <a:rPr lang="en-US" dirty="0" smtClean="0"/>
              <a:t>Variations of the depths are indicators of temperature and water content in the vicinity of the discontinuities.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The cartoon was modified from </a:t>
            </a:r>
            <a:r>
              <a:rPr lang="en-US" sz="2800" dirty="0" err="1" smtClean="0"/>
              <a:t>Foulger</a:t>
            </a:r>
            <a:r>
              <a:rPr lang="en-US" sz="2800" dirty="0" smtClean="0"/>
              <a:t> and Julian, 2004 (</a:t>
            </a:r>
            <a:r>
              <a:rPr lang="en-US" sz="2800" dirty="0" smtClean="0">
                <a:hlinkClick r:id="rId2"/>
              </a:rPr>
              <a:t>http://www.mantleplumes.org</a:t>
            </a:r>
            <a:r>
              <a:rPr lang="en-US" sz="2800" dirty="0" smtClean="0"/>
              <a:t>)  and </a:t>
            </a:r>
            <a:r>
              <a:rPr lang="en-US" sz="2800" dirty="0" err="1" smtClean="0"/>
              <a:t>Deuss</a:t>
            </a:r>
            <a:r>
              <a:rPr lang="en-US" sz="2800" dirty="0" smtClean="0"/>
              <a:t>, 2007.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" y="537813"/>
            <a:ext cx="8356476" cy="3072884"/>
            <a:chOff x="457200" y="537813"/>
            <a:chExt cx="8356476" cy="3072884"/>
          </a:xfrm>
        </p:grpSpPr>
        <p:grpSp>
          <p:nvGrpSpPr>
            <p:cNvPr id="2" name="Group 1"/>
            <p:cNvGrpSpPr/>
            <p:nvPr/>
          </p:nvGrpSpPr>
          <p:grpSpPr>
            <a:xfrm>
              <a:off x="457200" y="537813"/>
              <a:ext cx="8356476" cy="3072884"/>
              <a:chOff x="457200" y="537813"/>
              <a:chExt cx="8356476" cy="307288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57200" y="537813"/>
                <a:ext cx="8356476" cy="3072884"/>
                <a:chOff x="76200" y="806008"/>
                <a:chExt cx="8356476" cy="3072884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76200" y="806008"/>
                  <a:ext cx="8356476" cy="3072884"/>
                  <a:chOff x="2209800" y="457200"/>
                  <a:chExt cx="8356476" cy="3072884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09800" y="457200"/>
                    <a:ext cx="8356476" cy="30728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3962400" y="492369"/>
                    <a:ext cx="16764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Adobe Gothic Std B" pitchFamily="34" charset="-128"/>
                        <a:ea typeface="Adobe Gothic Std B" pitchFamily="34" charset="-128"/>
                      </a:rPr>
                      <a:t>o</a:t>
                    </a:r>
                    <a:r>
                      <a:rPr lang="en-US" sz="1400" b="1" dirty="0" smtClean="0">
                        <a:latin typeface="Adobe Gothic Std B" pitchFamily="34" charset="-128"/>
                        <a:ea typeface="Adobe Gothic Std B" pitchFamily="34" charset="-128"/>
                      </a:rPr>
                      <a:t>r hydration</a:t>
                    </a:r>
                    <a:endParaRPr lang="en-US" sz="1400" b="1" dirty="0">
                      <a:latin typeface="Adobe Gothic Std B" pitchFamily="34" charset="-128"/>
                      <a:ea typeface="Adobe Gothic Std B" pitchFamily="34" charset="-128"/>
                    </a:endParaRPr>
                  </a:p>
                </p:txBody>
              </p:sp>
            </p:grpSp>
            <p:sp>
              <p:nvSpPr>
                <p:cNvPr id="7" name="TextBox 6"/>
                <p:cNvSpPr txBox="1"/>
                <p:nvPr/>
              </p:nvSpPr>
              <p:spPr>
                <a:xfrm>
                  <a:off x="5715000" y="841176"/>
                  <a:ext cx="2133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Adobe Gothic Std B" pitchFamily="34" charset="-128"/>
                      <a:ea typeface="Adobe Gothic Std B" pitchFamily="34" charset="-128"/>
                    </a:rPr>
                    <a:t>(c) Very hot regimes</a:t>
                  </a:r>
                  <a:endParaRPr lang="en-US" sz="1400" b="1" dirty="0">
                    <a:latin typeface="Adobe Gothic Std B" pitchFamily="34" charset="-128"/>
                    <a:ea typeface="Adobe Gothic Std B" pitchFamily="34" charset="-128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3065585" y="1800920"/>
                <a:ext cx="5334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dobe Gothic Std B" pitchFamily="34" charset="-128"/>
                    <a:ea typeface="Adobe Gothic Std B" pitchFamily="34" charset="-128"/>
                  </a:rPr>
                  <a:t>660</a:t>
                </a:r>
                <a:endParaRPr lang="en-US" sz="1400" dirty="0">
                  <a:latin typeface="Adobe Gothic Std B" pitchFamily="34" charset="-128"/>
                  <a:ea typeface="Adobe Gothic Std B" pitchFamily="34" charset="-128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829300" y="1845594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dobe Gothic Std B" pitchFamily="34" charset="-128"/>
                  <a:ea typeface="Adobe Gothic Std B" pitchFamily="34" charset="-128"/>
                </a:rPr>
                <a:t>660</a:t>
              </a:r>
              <a:endParaRPr lang="en-US" sz="1400" dirty="0">
                <a:latin typeface="Adobe Gothic Std B" pitchFamily="34" charset="-128"/>
                <a:ea typeface="Adobe Gothic Std B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2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0768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1625" y="381000"/>
            <a:ext cx="34575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Given the limited vertical resolution of (mostly body-wave) tomography techniques, AND the need to balance the total travel-times, the above artificial velocity anomalies are quite possible …, resulting in a thinned MTZ with low velocities – A “perfect” but fake plume coming from the lower mantle!!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Gao, S. S., and </a:t>
            </a:r>
            <a:r>
              <a:rPr lang="en-US" dirty="0" smtClean="0"/>
              <a:t>K.H</a:t>
            </a:r>
            <a:r>
              <a:rPr lang="en-US" dirty="0"/>
              <a:t>. Liu (</a:t>
            </a:r>
            <a:r>
              <a:rPr lang="en-US" dirty="0" smtClean="0"/>
              <a:t>2014a), Mantle </a:t>
            </a:r>
            <a:r>
              <a:rPr lang="en-US" dirty="0"/>
              <a:t>transition zone discontinuities beneath the contiguous United States, </a:t>
            </a:r>
            <a:br>
              <a:rPr lang="en-US" dirty="0"/>
            </a:br>
            <a:r>
              <a:rPr lang="en-US" b="1" i="1" dirty="0"/>
              <a:t>Journal of Geophysical </a:t>
            </a:r>
            <a:r>
              <a:rPr lang="en-US" b="1" i="1" dirty="0" smtClean="0"/>
              <a:t>Research</a:t>
            </a:r>
            <a:r>
              <a:rPr lang="en-US" i="1" dirty="0" smtClean="0"/>
              <a:t> </a:t>
            </a:r>
            <a:endParaRPr lang="en-US" dirty="0"/>
          </a:p>
          <a:p>
            <a:r>
              <a:rPr lang="en-US" dirty="0" smtClean="0"/>
              <a:t>Gao, S.S., and K.H. Liu (2014b), Imaging mantle transition zone discontinuities using multiply reflected P-to-S conversions, </a:t>
            </a:r>
            <a:r>
              <a:rPr lang="en-US" b="1" i="1" dirty="0" smtClean="0"/>
              <a:t>Earth </a:t>
            </a:r>
            <a:r>
              <a:rPr lang="en-US" b="1" i="1" dirty="0"/>
              <a:t>&amp;</a:t>
            </a:r>
            <a:r>
              <a:rPr lang="en-US" b="1" i="1" dirty="0" smtClean="0"/>
              <a:t> Planetary Science Letters</a:t>
            </a:r>
            <a:endParaRPr lang="en-US" b="1" i="1" dirty="0"/>
          </a:p>
          <a:p>
            <a:r>
              <a:rPr lang="en-US" dirty="0"/>
              <a:t>Mohamed, A.A., S.S. Gao, A.A. </a:t>
            </a:r>
            <a:r>
              <a:rPr lang="en-US" dirty="0" smtClean="0"/>
              <a:t>Elsheikh, </a:t>
            </a:r>
            <a:r>
              <a:rPr lang="en-US" dirty="0"/>
              <a:t>K.H. Liu, Y. </a:t>
            </a:r>
            <a:r>
              <a:rPr lang="en-US" dirty="0" smtClean="0"/>
              <a:t>Yu, </a:t>
            </a:r>
            <a:r>
              <a:rPr lang="en-US" dirty="0"/>
              <a:t>and R.E. Fat-</a:t>
            </a:r>
            <a:r>
              <a:rPr lang="en-US" dirty="0" err="1"/>
              <a:t>Helbary</a:t>
            </a:r>
            <a:r>
              <a:rPr lang="en-US" dirty="0"/>
              <a:t> (2014), </a:t>
            </a:r>
            <a:r>
              <a:rPr lang="en-US" dirty="0" smtClean="0"/>
              <a:t>Seismic </a:t>
            </a:r>
            <a:r>
              <a:rPr lang="en-US" dirty="0"/>
              <a:t>imaging of mantle transition zone discontinuities beneath the northern Red Sea and adjacent areas, </a:t>
            </a:r>
            <a:r>
              <a:rPr lang="en-US" b="1" i="1" dirty="0" smtClean="0"/>
              <a:t>Geophysical </a:t>
            </a:r>
            <a:r>
              <a:rPr lang="en-US" b="1" i="1" dirty="0"/>
              <a:t>Journal </a:t>
            </a:r>
            <a:r>
              <a:rPr lang="en-US" b="1" i="1" dirty="0" smtClean="0"/>
              <a:t>International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38"/>
            <a:ext cx="8305800" cy="417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162397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Total number of RFs used in the study:  about </a:t>
            </a:r>
            <a:r>
              <a:rPr lang="en-US" sz="2000" b="1" u="sng" dirty="0" smtClean="0"/>
              <a:t>310,000</a:t>
            </a:r>
            <a:r>
              <a:rPr lang="en-US" sz="2000" dirty="0" smtClean="0"/>
              <a:t> recorded over 25 years till late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Small black triangles: </a:t>
            </a:r>
            <a:r>
              <a:rPr lang="en-US" sz="2000" b="1" u="sng" dirty="0" smtClean="0"/>
              <a:t>2848</a:t>
            </a:r>
            <a:r>
              <a:rPr lang="en-US" sz="2000" dirty="0" smtClean="0"/>
              <a:t> broadband </a:t>
            </a:r>
            <a:r>
              <a:rPr lang="en-US" sz="2000" dirty="0"/>
              <a:t>seismic </a:t>
            </a:r>
            <a:r>
              <a:rPr lang="en-US" sz="2000" dirty="0" smtClean="0"/>
              <a:t>stations used in </a:t>
            </a:r>
            <a:r>
              <a:rPr lang="en-US" sz="2000" dirty="0"/>
              <a:t>the </a:t>
            </a:r>
            <a:r>
              <a:rPr lang="en-US" sz="2000" dirty="0" smtClean="0"/>
              <a:t>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Color </a:t>
            </a:r>
            <a:r>
              <a:rPr lang="en-US" sz="2000" dirty="0"/>
              <a:t>of image: number of </a:t>
            </a:r>
            <a:r>
              <a:rPr lang="en-US" sz="2000" dirty="0" smtClean="0"/>
              <a:t>P-to-S receiver functions </a:t>
            </a:r>
            <a:r>
              <a:rPr lang="en-US" sz="2000" dirty="0"/>
              <a:t>in radius=1</a:t>
            </a:r>
            <a:r>
              <a:rPr lang="en-US" sz="2000" baseline="30000" dirty="0"/>
              <a:t>o</a:t>
            </a:r>
            <a:r>
              <a:rPr lang="en-US" sz="2000" dirty="0"/>
              <a:t> circles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arge </a:t>
            </a:r>
            <a:r>
              <a:rPr lang="en-US" sz="2000" dirty="0"/>
              <a:t>red </a:t>
            </a:r>
            <a:r>
              <a:rPr lang="en-US" sz="2000" dirty="0" smtClean="0"/>
              <a:t>triangles: Previously proposed  </a:t>
            </a:r>
            <a:r>
              <a:rPr lang="en-US" sz="2000" dirty="0"/>
              <a:t>hot spots (YS: Yellowstone, RT: Raton, and BMD: </a:t>
            </a:r>
            <a:r>
              <a:rPr lang="en-US" sz="2000" dirty="0" smtClean="0"/>
              <a:t>Bermuda)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hick black lines </a:t>
            </a:r>
            <a:r>
              <a:rPr lang="en-US" sz="2000" dirty="0"/>
              <a:t>outline major tectonic provinces </a:t>
            </a:r>
          </a:p>
          <a:p>
            <a:r>
              <a:rPr lang="en-US" sz="2000" dirty="0" smtClean="0"/>
              <a:t>                                     (</a:t>
            </a:r>
            <a:r>
              <a:rPr lang="en-US" dirty="0" smtClean="0"/>
              <a:t>After Gao and Liu, 2014a, JGR)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410"/>
            <a:ext cx="5242201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57251"/>
            <a:ext cx="380999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Spatial </a:t>
            </a:r>
            <a:r>
              <a:rPr lang="en-US" sz="2400" b="1" dirty="0"/>
              <a:t>distribution of earthquake source areas. 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Total number of events used in the study: 6315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Each </a:t>
            </a:r>
            <a:r>
              <a:rPr lang="en-US" sz="2200" dirty="0"/>
              <a:t>dot </a:t>
            </a:r>
            <a:r>
              <a:rPr lang="en-US" sz="2200" dirty="0" smtClean="0"/>
              <a:t>represents a </a:t>
            </a:r>
            <a:r>
              <a:rPr lang="en-US" sz="2200" dirty="0"/>
              <a:t>radius = </a:t>
            </a:r>
            <a:r>
              <a:rPr lang="en-US" sz="2200" dirty="0" smtClean="0"/>
              <a:t>1 degree </a:t>
            </a:r>
            <a:r>
              <a:rPr lang="en-US" sz="2200" dirty="0"/>
              <a:t>circular area. The distance between neighboring </a:t>
            </a:r>
            <a:r>
              <a:rPr lang="en-US" sz="2200" dirty="0" smtClean="0"/>
              <a:t>circular areas is 1 degree.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color of the dot represents the number of used receiver </a:t>
            </a:r>
            <a:r>
              <a:rPr lang="en-US" sz="2200" dirty="0" smtClean="0"/>
              <a:t>functions originated </a:t>
            </a:r>
            <a:r>
              <a:rPr lang="en-US" sz="2200" dirty="0"/>
              <a:t>from earthquakes in the circle. 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Note </a:t>
            </a:r>
            <a:r>
              <a:rPr lang="en-US" sz="2200" dirty="0"/>
              <a:t>the nonlinear </a:t>
            </a:r>
            <a:r>
              <a:rPr lang="en-US" sz="2200" dirty="0" smtClean="0"/>
              <a:t>nature of </a:t>
            </a:r>
            <a:r>
              <a:rPr lang="en-US" sz="2200" dirty="0"/>
              <a:t>the scale bar. 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Receiver function stacking procedure </a:t>
            </a:r>
            <a:br>
              <a:rPr lang="en-US" sz="4000" dirty="0" smtClean="0"/>
            </a:br>
            <a:r>
              <a:rPr lang="en-US" sz="2400" dirty="0" smtClean="0"/>
              <a:t>(following the approach of Gao and Liu, 2014b, EPSL)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Before the computation of the receiver functions, we reduce the degenerating effects of the strong PP arrivals by applying the following exponential function: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0062"/>
            <a:ext cx="7010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Receiver function stacking under </a:t>
            </a:r>
            <a:br>
              <a:rPr lang="en-US" sz="3600" b="1" dirty="0" smtClean="0"/>
            </a:br>
            <a:r>
              <a:rPr lang="en-US" sz="3600" b="1" dirty="0" smtClean="0"/>
              <a:t>the non-plane wave assumption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2133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each candidate depth (from 0 to 800 km), </a:t>
            </a:r>
            <a:r>
              <a:rPr lang="en-US" dirty="0" err="1" smtClean="0"/>
              <a:t>moveout</a:t>
            </a:r>
            <a:r>
              <a:rPr lang="en-US" dirty="0" smtClean="0"/>
              <a:t> correct  and stack  the RFs under the non-plane wave assumption (in which the ray-parameters of the direct P and the P-to-S converted phases are different):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47815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" y="304800"/>
            <a:ext cx="3886200" cy="546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228600"/>
            <a:ext cx="381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Example depth </a:t>
            </a:r>
            <a:r>
              <a:rPr lang="en-US" sz="2200" b="1" dirty="0"/>
              <a:t>series along four </a:t>
            </a:r>
            <a:r>
              <a:rPr lang="en-US" sz="2200" b="1" dirty="0" smtClean="0"/>
              <a:t>E-W profiles.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Each trace is the result of stacking of RFs with piercing points (at 535 km depth) in radius=1 degree circles.</a:t>
            </a:r>
          </a:p>
          <a:p>
            <a:r>
              <a:rPr lang="en-US" sz="2200" b="1" dirty="0" smtClean="0"/>
              <a:t>Marked </a:t>
            </a:r>
            <a:r>
              <a:rPr lang="en-US" sz="2200" b="1" dirty="0"/>
              <a:t>features are as follows: </a:t>
            </a:r>
            <a:endParaRPr lang="en-US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</a:t>
            </a:r>
            <a:r>
              <a:rPr lang="en-US" sz="2200" dirty="0"/>
              <a:t>: Juan de Fuca slab;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II: Yellowstone</a:t>
            </a:r>
            <a:r>
              <a:rPr lang="en-US" sz="22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/>
              <a:t>III: proposed lithospheric drip beneath the northern Basin and Range Province [</a:t>
            </a:r>
            <a:r>
              <a:rPr lang="en-US" sz="2200" i="1" dirty="0"/>
              <a:t>West et al.</a:t>
            </a:r>
            <a:r>
              <a:rPr lang="en-US" sz="2200" dirty="0"/>
              <a:t>, 2009]; 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IV</a:t>
            </a:r>
            <a:r>
              <a:rPr lang="en-US" sz="2200" dirty="0"/>
              <a:t>: </a:t>
            </a:r>
            <a:r>
              <a:rPr lang="en-US" sz="2200" dirty="0" smtClean="0"/>
              <a:t>d410 uplift </a:t>
            </a:r>
            <a:r>
              <a:rPr lang="en-US" sz="2200" dirty="0"/>
              <a:t>beneath the southern Colorado Plateau. 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7182"/>
            <a:ext cx="3608792" cy="568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4572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Results </a:t>
            </a:r>
            <a:r>
              <a:rPr lang="en-US" sz="2400" b="1" dirty="0"/>
              <a:t>of RF stacking based on the </a:t>
            </a:r>
            <a:r>
              <a:rPr lang="en-US" sz="2400" b="1" dirty="0" smtClean="0"/>
              <a:t>1-D IASP91 </a:t>
            </a:r>
            <a:r>
              <a:rPr lang="en-US" sz="2400" b="1" dirty="0"/>
              <a:t>Earth model: </a:t>
            </a:r>
            <a:endParaRPr lang="en-US" sz="2400" b="1" dirty="0" smtClean="0"/>
          </a:p>
          <a:p>
            <a:r>
              <a:rPr lang="en-US" sz="2400" dirty="0" smtClean="0"/>
              <a:t>(a) Apparent 410 depths</a:t>
            </a:r>
            <a:r>
              <a:rPr lang="en-US" sz="2400" dirty="0"/>
              <a:t>;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b) </a:t>
            </a:r>
            <a:r>
              <a:rPr lang="en-US" sz="2400" dirty="0" smtClean="0"/>
              <a:t>Apparent 660 depths;</a:t>
            </a:r>
          </a:p>
          <a:p>
            <a:r>
              <a:rPr lang="en-US" sz="2400" dirty="0" smtClean="0"/>
              <a:t>(</a:t>
            </a:r>
            <a:r>
              <a:rPr lang="en-US" sz="2400" dirty="0"/>
              <a:t>c) </a:t>
            </a:r>
            <a:r>
              <a:rPr lang="en-US" sz="2400" dirty="0" smtClean="0"/>
              <a:t>Apparent MTZ </a:t>
            </a:r>
            <a:r>
              <a:rPr lang="en-US" sz="2400" dirty="0"/>
              <a:t>thickness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Note that in </a:t>
            </a:r>
            <a:r>
              <a:rPr lang="en-US" sz="2400" dirty="0" smtClean="0"/>
              <a:t>(c), </a:t>
            </a:r>
            <a:r>
              <a:rPr lang="en-US" sz="2400" dirty="0"/>
              <a:t>the colored areas have a MTZ thickness that differs from the IASP91 value of 250 km by 5 </a:t>
            </a:r>
            <a:r>
              <a:rPr lang="en-US" sz="2400" dirty="0" smtClean="0"/>
              <a:t>km or </a:t>
            </a:r>
            <a:r>
              <a:rPr lang="en-US" sz="2400" dirty="0"/>
              <a:t>greater.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r="48117" b="49755"/>
          <a:stretch/>
        </p:blipFill>
        <p:spPr bwMode="auto">
          <a:xfrm>
            <a:off x="457200" y="707773"/>
            <a:ext cx="4914417" cy="441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0217" y="914400"/>
            <a:ext cx="32389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apparent depths  of the 410 are highly correlated with those of the 660, indicating that the bulk of the variations is velocity perturbations in the upper mantle.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1038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Mantle Transition Zone Discontinuities beneath the Contiguous United States Stephen S. Gao and Kelly H. Liu sgao@mst.edu; http://www.mst.edu/~sgao   Missouri University of Science and Technology  </vt:lpstr>
      <vt:lpstr>PowerPoint Presentation</vt:lpstr>
      <vt:lpstr>PowerPoint Presentation</vt:lpstr>
      <vt:lpstr>PowerPoint Presentation</vt:lpstr>
      <vt:lpstr>Receiver function stacking procedure  (following the approach of Gao and Liu, 2014b, EPSL)</vt:lpstr>
      <vt:lpstr>Receiver function stacking under  the non-plane wave assumption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observations</vt:lpstr>
      <vt:lpstr>Main observations</vt:lpstr>
      <vt:lpstr> The key to resolve the plume-or-not issue using MTZ measurements: Accurate seismic velocity models for both P- and S-waves How to create a “perfect” mantle plume?</vt:lpstr>
      <vt:lpstr> </vt:lpstr>
      <vt:lpstr>PowerPoint Presentation</vt:lpstr>
      <vt:lpstr>PowerPoint Presentation</vt:lpstr>
      <vt:lpstr>PowerPoint Presentation</vt:lpstr>
      <vt:lpstr>For more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Mantle Transition Zone Discontinuities beneath the Contiguous United States  Stephen S Gao and Kelly Hong Liu Missouri University of Science and Technology</dc:title>
  <dc:creator>Gao, Stephen S.</dc:creator>
  <cp:lastModifiedBy>Gao, Stephen S.</cp:lastModifiedBy>
  <cp:revision>83</cp:revision>
  <dcterms:created xsi:type="dcterms:W3CDTF">2006-08-16T00:00:00Z</dcterms:created>
  <dcterms:modified xsi:type="dcterms:W3CDTF">2015-01-21T15:32:26Z</dcterms:modified>
</cp:coreProperties>
</file>