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Default Extension="tif" ContentType="image/tif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92" r:id="rId3"/>
    <p:sldId id="281" r:id="rId4"/>
    <p:sldId id="283" r:id="rId5"/>
    <p:sldId id="282" r:id="rId6"/>
    <p:sldId id="277" r:id="rId7"/>
    <p:sldId id="285" r:id="rId8"/>
    <p:sldId id="260" r:id="rId9"/>
    <p:sldId id="262" r:id="rId10"/>
    <p:sldId id="263" r:id="rId11"/>
    <p:sldId id="276" r:id="rId12"/>
    <p:sldId id="287" r:id="rId13"/>
    <p:sldId id="289" r:id="rId14"/>
    <p:sldId id="29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FFDD"/>
    <a:srgbClr val="F1F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60" autoAdjust="0"/>
  </p:normalViewPr>
  <p:slideViewPr>
    <p:cSldViewPr snapToGrid="0" snapToObjects="1" showGuides="1">
      <p:cViewPr varScale="1">
        <p:scale>
          <a:sx n="52" d="100"/>
          <a:sy n="52" d="100"/>
        </p:scale>
        <p:origin x="-832" y="-112"/>
      </p:cViewPr>
      <p:guideLst>
        <p:guide orient="horz" pos="2090"/>
        <p:guide pos="284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FD174-998A-0440-850E-817E93FFB293}" type="datetimeFigureOut">
              <a:rPr lang="en-US" smtClean="0"/>
              <a:t>06/05/2014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9BC01-96EC-6B46-973E-4F9A42CFA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71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Relationship Id="rId3" Type="http://schemas.openxmlformats.org/officeDocument/2006/relationships/hyperlink" Target="#_ENREF_146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#_ENREF_80"/><Relationship Id="rId4" Type="http://schemas.openxmlformats.org/officeDocument/2006/relationships/hyperlink" Target="#_ENREF_88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5: Trade-off curve showing the balance between model roughness (quantified by the difference between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extremal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positive and negative wave speed contrasts) and root mean square prediction error reduction (%). The curve is labeled with wave speed model parameter standard deviations. Each point represents a model solution corresponding to the indicated model parameter standard deviations (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action="ppaction://hlinkfile" tooltip="O'Donnell, 2011 #8529"/>
              </a:rPr>
              <a:t>from O'Donnell et al., 2011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9BC01-96EC-6B46-973E-4F9A42CFA4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88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7: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raypaths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sampling the mid-mantle. Much of Earth's interior is effectively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unsampled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much else is sampled primarily by sub-parallel rays rather than by the diversely crossing rays required for good tomographic imaging. The so-called deeply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subducted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Farallon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slab” (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action="ppaction://hlinkfile" tooltip="Grand, 1997 #7070"/>
              </a:rPr>
              <a:t>Grand et al., 1997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beneath the Caribbean and eastern United States is particularly non-uniformly sampled. Published tomographic images of this region vary greatly (Figure 11). (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action="ppaction://hlinkfile" tooltip="Hamilton, 2011 #8544"/>
              </a:rPr>
              <a:t>Figure provided by Jeroen Ritsema and published in Hamilton, 2011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9BC01-96EC-6B46-973E-4F9A42CFA4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43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A9B7-E76F-E540-8165-D29DB0861626}" type="datetimeFigureOut">
              <a:rPr lang="en-US" smtClean="0"/>
              <a:t>06/05/2014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B92A-60D8-814E-895B-972A5D15B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36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A9B7-E76F-E540-8165-D29DB0861626}" type="datetimeFigureOut">
              <a:rPr lang="en-US" smtClean="0"/>
              <a:t>06/05/2014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B92A-60D8-814E-895B-972A5D15B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85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A9B7-E76F-E540-8165-D29DB0861626}" type="datetimeFigureOut">
              <a:rPr lang="en-US" smtClean="0"/>
              <a:t>06/05/2014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B92A-60D8-814E-895B-972A5D15B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5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A9B7-E76F-E540-8165-D29DB0861626}" type="datetimeFigureOut">
              <a:rPr lang="en-US" smtClean="0"/>
              <a:t>06/05/2014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B92A-60D8-814E-895B-972A5D15B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4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A9B7-E76F-E540-8165-D29DB0861626}" type="datetimeFigureOut">
              <a:rPr lang="en-US" smtClean="0"/>
              <a:t>06/05/2014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B92A-60D8-814E-895B-972A5D15B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4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A9B7-E76F-E540-8165-D29DB0861626}" type="datetimeFigureOut">
              <a:rPr lang="en-US" smtClean="0"/>
              <a:t>06/05/2014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B92A-60D8-814E-895B-972A5D15B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9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A9B7-E76F-E540-8165-D29DB0861626}" type="datetimeFigureOut">
              <a:rPr lang="en-US" smtClean="0"/>
              <a:t>06/05/2014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B92A-60D8-814E-895B-972A5D15B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6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A9B7-E76F-E540-8165-D29DB0861626}" type="datetimeFigureOut">
              <a:rPr lang="en-US" smtClean="0"/>
              <a:t>06/05/2014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B92A-60D8-814E-895B-972A5D15B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17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A9B7-E76F-E540-8165-D29DB0861626}" type="datetimeFigureOut">
              <a:rPr lang="en-US" smtClean="0"/>
              <a:t>06/05/2014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B92A-60D8-814E-895B-972A5D15B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71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A9B7-E76F-E540-8165-D29DB0861626}" type="datetimeFigureOut">
              <a:rPr lang="en-US" smtClean="0"/>
              <a:t>06/05/2014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B92A-60D8-814E-895B-972A5D15B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33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A9B7-E76F-E540-8165-D29DB0861626}" type="datetimeFigureOut">
              <a:rPr lang="en-US" smtClean="0"/>
              <a:t>06/05/2014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B92A-60D8-814E-895B-972A5D15B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AA9B7-E76F-E540-8165-D29DB0861626}" type="datetimeFigureOut">
              <a:rPr lang="en-US" smtClean="0"/>
              <a:t>06/05/2014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1B92A-60D8-814E-895B-972A5D15B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2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43329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/>
              <a:t>Caveats on Tomographic </a:t>
            </a:r>
            <a:r>
              <a:rPr lang="en-US" b="1" dirty="0" smtClean="0"/>
              <a:t>Images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99104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Gillian R. Foulger, </a:t>
            </a:r>
            <a:r>
              <a:rPr lang="en-US" dirty="0" err="1" smtClean="0"/>
              <a:t>Giuliano</a:t>
            </a:r>
            <a:r>
              <a:rPr lang="en-US" dirty="0" smtClean="0"/>
              <a:t> F. </a:t>
            </a:r>
            <a:r>
              <a:rPr lang="en-US" dirty="0" err="1" smtClean="0"/>
              <a:t>Panza</a:t>
            </a:r>
            <a:r>
              <a:rPr lang="en-US" dirty="0" smtClean="0"/>
              <a:t>, Irina M. </a:t>
            </a:r>
            <a:r>
              <a:rPr lang="en-US" dirty="0" err="1" smtClean="0"/>
              <a:t>Artemieva</a:t>
            </a:r>
            <a:r>
              <a:rPr lang="en-US" dirty="0" smtClean="0"/>
              <a:t>, Ian D. </a:t>
            </a:r>
            <a:r>
              <a:rPr lang="en-US" dirty="0" err="1" smtClean="0"/>
              <a:t>Bastow</a:t>
            </a:r>
            <a:r>
              <a:rPr lang="en-US" dirty="0" smtClean="0"/>
              <a:t>, Fabio </a:t>
            </a:r>
            <a:r>
              <a:rPr lang="en-US" dirty="0" err="1" smtClean="0"/>
              <a:t>Cammarano</a:t>
            </a:r>
            <a:r>
              <a:rPr lang="en-US" dirty="0" smtClean="0"/>
              <a:t>, John R. Evans, Warren B. Hamilton, Bruce R. Julian, Michele </a:t>
            </a:r>
            <a:r>
              <a:rPr lang="en-US" dirty="0" err="1" smtClean="0"/>
              <a:t>Lustrino</a:t>
            </a:r>
            <a:r>
              <a:rPr lang="en-US" dirty="0" smtClean="0"/>
              <a:t>, Hans </a:t>
            </a:r>
            <a:r>
              <a:rPr lang="en-US" dirty="0" err="1" smtClean="0"/>
              <a:t>Thybo</a:t>
            </a:r>
            <a:r>
              <a:rPr lang="en-US" dirty="0" smtClean="0"/>
              <a:t>, Tatiana B. </a:t>
            </a:r>
            <a:r>
              <a:rPr lang="en-US" dirty="0" err="1" smtClean="0"/>
              <a:t>Yanovskaya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4562252"/>
            <a:ext cx="64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Durham Univ., U.K.,</a:t>
            </a:r>
            <a:r>
              <a:rPr lang="en-GB" dirty="0" smtClean="0"/>
              <a:t> Univ. </a:t>
            </a:r>
            <a:r>
              <a:rPr lang="en-GB" dirty="0"/>
              <a:t>Trieste, </a:t>
            </a:r>
            <a:r>
              <a:rPr lang="en-GB" dirty="0" smtClean="0"/>
              <a:t>Italy,</a:t>
            </a:r>
            <a:r>
              <a:rPr lang="en-US" dirty="0" smtClean="0"/>
              <a:t> Earthquake </a:t>
            </a:r>
            <a:r>
              <a:rPr lang="en-US" dirty="0"/>
              <a:t>Administration, Beijing, </a:t>
            </a:r>
            <a:r>
              <a:rPr lang="en-US" dirty="0" smtClean="0"/>
              <a:t>China,</a:t>
            </a:r>
            <a:r>
              <a:rPr lang="en-GB" dirty="0" smtClean="0"/>
              <a:t> Univ.</a:t>
            </a:r>
            <a:r>
              <a:rPr lang="en-US" dirty="0" smtClean="0"/>
              <a:t> </a:t>
            </a:r>
            <a:r>
              <a:rPr lang="en-US" dirty="0"/>
              <a:t>Copenhagen, </a:t>
            </a:r>
            <a:r>
              <a:rPr lang="en-US" dirty="0" smtClean="0"/>
              <a:t>Denmark, Imperial </a:t>
            </a:r>
            <a:r>
              <a:rPr lang="en-US" dirty="0"/>
              <a:t>College, London</a:t>
            </a:r>
            <a:r>
              <a:rPr lang="en-US" dirty="0" smtClean="0"/>
              <a:t>,</a:t>
            </a:r>
            <a:r>
              <a:rPr lang="en-GB" dirty="0" smtClean="0"/>
              <a:t> </a:t>
            </a:r>
            <a:r>
              <a:rPr lang="en-US" dirty="0" smtClean="0"/>
              <a:t>U.S</a:t>
            </a:r>
            <a:r>
              <a:rPr lang="en-US" dirty="0"/>
              <a:t>. Geological Survey, </a:t>
            </a:r>
            <a:r>
              <a:rPr lang="en-US" dirty="0" smtClean="0"/>
              <a:t>U.S.A.</a:t>
            </a:r>
            <a:r>
              <a:rPr lang="en-GB" dirty="0" smtClean="0"/>
              <a:t>, </a:t>
            </a:r>
            <a:r>
              <a:rPr lang="en-US" dirty="0" smtClean="0"/>
              <a:t>Colorado </a:t>
            </a:r>
            <a:r>
              <a:rPr lang="en-US" dirty="0"/>
              <a:t>School of Mines, </a:t>
            </a:r>
            <a:r>
              <a:rPr lang="en-US" dirty="0" smtClean="0"/>
              <a:t>U.S.A.</a:t>
            </a:r>
            <a:r>
              <a:rPr lang="en-GB" dirty="0" smtClean="0"/>
              <a:t>, </a:t>
            </a:r>
            <a:r>
              <a:rPr lang="es-ES_tradnl" dirty="0" smtClean="0"/>
              <a:t>Univ. </a:t>
            </a:r>
            <a:r>
              <a:rPr lang="es-ES_tradnl" dirty="0" err="1"/>
              <a:t>degli</a:t>
            </a:r>
            <a:r>
              <a:rPr lang="es-ES_tradnl" dirty="0"/>
              <a:t> </a:t>
            </a:r>
            <a:r>
              <a:rPr lang="es-ES_tradnl" dirty="0" err="1"/>
              <a:t>Studi</a:t>
            </a:r>
            <a:r>
              <a:rPr lang="es-ES_tradnl" dirty="0"/>
              <a:t> di Roma La </a:t>
            </a:r>
            <a:r>
              <a:rPr lang="es-ES_tradnl" dirty="0" err="1"/>
              <a:t>Sapienza</a:t>
            </a:r>
            <a:r>
              <a:rPr lang="es-ES_tradnl" dirty="0" smtClean="0"/>
              <a:t>, </a:t>
            </a:r>
            <a:r>
              <a:rPr lang="es-ES_tradnl" dirty="0" err="1" smtClean="0"/>
              <a:t>Italy</a:t>
            </a:r>
            <a:r>
              <a:rPr lang="en-GB" dirty="0" smtClean="0"/>
              <a:t>, </a:t>
            </a:r>
            <a:r>
              <a:rPr lang="en-US" dirty="0" smtClean="0"/>
              <a:t>Sankt</a:t>
            </a:r>
            <a:r>
              <a:rPr lang="en-US" dirty="0"/>
              <a:t>-Petersburg State </a:t>
            </a:r>
            <a:r>
              <a:rPr lang="en-GB" dirty="0" smtClean="0"/>
              <a:t> Univ.</a:t>
            </a:r>
            <a:r>
              <a:rPr lang="en-US" dirty="0" smtClean="0"/>
              <a:t>, Russia</a:t>
            </a:r>
            <a:r>
              <a:rPr lang="en-GB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16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06342" y="1523999"/>
            <a:ext cx="7723126" cy="2711481"/>
            <a:chOff x="2037471" y="2324100"/>
            <a:chExt cx="6294186" cy="2209800"/>
          </a:xfrm>
        </p:grpSpPr>
        <p:pic>
          <p:nvPicPr>
            <p:cNvPr id="2" name="Picture 1" descr="Fig8_Left_new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7471" y="2628900"/>
              <a:ext cx="2349500" cy="1587500"/>
            </a:xfrm>
            <a:prstGeom prst="rect">
              <a:avLst/>
            </a:prstGeom>
          </p:spPr>
        </p:pic>
        <p:pic>
          <p:nvPicPr>
            <p:cNvPr id="3" name="Picture 2" descr="Fig8_Right_new.t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3889" y="2324100"/>
              <a:ext cx="3477768" cy="2209800"/>
            </a:xfrm>
            <a:prstGeom prst="rect">
              <a:avLst/>
            </a:prstGeom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238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Inhomogeneous Ray Coverage</a:t>
            </a:r>
            <a:endParaRPr lang="en-US" dirty="0"/>
          </a:p>
        </p:txBody>
      </p:sp>
      <p:pic>
        <p:nvPicPr>
          <p:cNvPr id="6" name="Picture 5" descr="Fig9_new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6" t="36272" r="6070" b="36025"/>
          <a:stretch/>
        </p:blipFill>
        <p:spPr>
          <a:xfrm>
            <a:off x="4841875" y="4235480"/>
            <a:ext cx="4267964" cy="2622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3039" y="6396751"/>
            <a:ext cx="306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Montelli</a:t>
            </a:r>
            <a:r>
              <a:rPr lang="en-US" dirty="0" smtClean="0"/>
              <a:t> et al. (2004; 2006)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4281" y="4058263"/>
            <a:ext cx="219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 et al. (2008)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31803" y="3523062"/>
            <a:ext cx="1928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Wolfe et al. (2009)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342" y="1544053"/>
            <a:ext cx="3081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NW              SE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3421058" y="1195388"/>
            <a:ext cx="42415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NW                        SE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7463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A4_BottomLef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6"/>
          <a:stretch/>
        </p:blipFill>
        <p:spPr>
          <a:xfrm>
            <a:off x="845604" y="4055924"/>
            <a:ext cx="3386667" cy="2541428"/>
          </a:xfrm>
          <a:prstGeom prst="rect">
            <a:avLst/>
          </a:prstGeom>
        </p:spPr>
      </p:pic>
      <p:pic>
        <p:nvPicPr>
          <p:cNvPr id="3" name="Picture 2" descr="FigA4_BottomRigh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971" y="4055924"/>
            <a:ext cx="3341594" cy="2743200"/>
          </a:xfrm>
          <a:prstGeom prst="rect">
            <a:avLst/>
          </a:prstGeom>
        </p:spPr>
      </p:pic>
      <p:pic>
        <p:nvPicPr>
          <p:cNvPr id="4" name="Picture 3" descr="FigA4_TopLeft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9" b="49081"/>
          <a:stretch/>
        </p:blipFill>
        <p:spPr>
          <a:xfrm>
            <a:off x="1018605" y="1364515"/>
            <a:ext cx="2870200" cy="2621854"/>
          </a:xfrm>
          <a:prstGeom prst="rect">
            <a:avLst/>
          </a:prstGeom>
        </p:spPr>
      </p:pic>
      <p:pic>
        <p:nvPicPr>
          <p:cNvPr id="5" name="Picture 4" descr="FigA4_TopRight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106" y="1326594"/>
            <a:ext cx="2569112" cy="27432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Models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3315" y="6446078"/>
            <a:ext cx="2069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Foulger et al. (2013)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496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Assumptions about tomography lead to assumptions about geochemistry</a:t>
            </a:r>
          </a:p>
          <a:p>
            <a:r>
              <a:rPr lang="en-US" dirty="0" smtClean="0"/>
              <a:t>Cannot be assumed:</a:t>
            </a:r>
          </a:p>
          <a:p>
            <a:pPr lvl="1"/>
            <a:r>
              <a:rPr lang="en-US" dirty="0" smtClean="0"/>
              <a:t>CMB “slab graveyard”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superplumes</a:t>
            </a:r>
            <a:r>
              <a:rPr lang="en-US" dirty="0" smtClean="0"/>
              <a:t>” are hot</a:t>
            </a:r>
          </a:p>
          <a:p>
            <a:r>
              <a:rPr lang="en-US" dirty="0" smtClean="0"/>
              <a:t>No tomographic support for:</a:t>
            </a:r>
          </a:p>
          <a:p>
            <a:pPr lvl="1"/>
            <a:r>
              <a:rPr lang="en-US" dirty="0" smtClean="0"/>
              <a:t>High-</a:t>
            </a:r>
            <a:r>
              <a:rPr lang="en-US" baseline="30000" dirty="0" smtClean="0"/>
              <a:t>3</a:t>
            </a:r>
            <a:r>
              <a:rPr lang="en-US" dirty="0" smtClean="0"/>
              <a:t>He/</a:t>
            </a:r>
            <a:r>
              <a:rPr lang="en-US" baseline="30000" dirty="0" smtClean="0"/>
              <a:t>4</a:t>
            </a:r>
            <a:r>
              <a:rPr lang="en-US" dirty="0" smtClean="0"/>
              <a:t>He, radiogenic basalts from CMB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1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Way Forward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sz="3200" dirty="0"/>
              <a:t>Publish seismic models on </a:t>
            </a:r>
            <a:r>
              <a:rPr lang="en-US" sz="3200" dirty="0" smtClean="0"/>
              <a:t>web, with errors</a:t>
            </a:r>
            <a:endParaRPr lang="en-US" sz="3200" dirty="0"/>
          </a:p>
          <a:p>
            <a:r>
              <a:rPr lang="en-US" dirty="0" smtClean="0"/>
              <a:t>Integrate seismology &amp; geochemistry where each has power:</a:t>
            </a:r>
          </a:p>
          <a:p>
            <a:pPr lvl="1"/>
            <a:r>
              <a:rPr lang="en-US" i="1" dirty="0" smtClean="0"/>
              <a:t>e.g.</a:t>
            </a:r>
            <a:r>
              <a:rPr lang="en-US" dirty="0" smtClean="0"/>
              <a:t>, LVZ = depth where </a:t>
            </a:r>
            <a:r>
              <a:rPr lang="en-US" dirty="0" err="1" smtClean="0"/>
              <a:t>pargasitic</a:t>
            </a:r>
            <a:r>
              <a:rPr lang="en-US" dirty="0" smtClean="0"/>
              <a:t> amphibole unstable</a:t>
            </a:r>
          </a:p>
          <a:p>
            <a:pPr lvl="1"/>
            <a:r>
              <a:rPr lang="en-US" dirty="0" smtClean="0"/>
              <a:t>Suggests melt present</a:t>
            </a:r>
          </a:p>
        </p:txBody>
      </p:sp>
    </p:spTree>
    <p:extLst>
      <p:ext uri="{BB962C8B-B14F-4D97-AF65-F5344CB8AC3E}">
        <p14:creationId xmlns:p14="http://schemas.microsoft.com/office/powerpoint/2010/main" val="2207181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43329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/>
              <a:t>Caveats on Tomographic </a:t>
            </a:r>
            <a:r>
              <a:rPr lang="en-US" b="1" dirty="0" smtClean="0"/>
              <a:t>Images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99104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Gillian R. Foulger, </a:t>
            </a:r>
            <a:r>
              <a:rPr lang="en-US" dirty="0" err="1" smtClean="0"/>
              <a:t>Giuliano</a:t>
            </a:r>
            <a:r>
              <a:rPr lang="en-US" dirty="0" smtClean="0"/>
              <a:t> F. </a:t>
            </a:r>
            <a:r>
              <a:rPr lang="en-US" dirty="0" err="1" smtClean="0"/>
              <a:t>Panza</a:t>
            </a:r>
            <a:r>
              <a:rPr lang="en-US" dirty="0" smtClean="0"/>
              <a:t>, Irina M. </a:t>
            </a:r>
            <a:r>
              <a:rPr lang="en-US" dirty="0" err="1" smtClean="0"/>
              <a:t>Artemieva</a:t>
            </a:r>
            <a:r>
              <a:rPr lang="en-US" dirty="0" smtClean="0"/>
              <a:t>, Ian D. </a:t>
            </a:r>
            <a:r>
              <a:rPr lang="en-US" dirty="0" err="1" smtClean="0"/>
              <a:t>Bastow</a:t>
            </a:r>
            <a:r>
              <a:rPr lang="en-US" dirty="0" smtClean="0"/>
              <a:t>, Fabio </a:t>
            </a:r>
            <a:r>
              <a:rPr lang="en-US" dirty="0" err="1" smtClean="0"/>
              <a:t>Cammarano</a:t>
            </a:r>
            <a:r>
              <a:rPr lang="en-US" dirty="0" smtClean="0"/>
              <a:t>, John R. Evans, Warren B. Hamilton, Bruce R. Julian, Michele </a:t>
            </a:r>
            <a:r>
              <a:rPr lang="en-US" dirty="0" err="1" smtClean="0"/>
              <a:t>Lustrino</a:t>
            </a:r>
            <a:r>
              <a:rPr lang="en-US" dirty="0" smtClean="0"/>
              <a:t>, Hans </a:t>
            </a:r>
            <a:r>
              <a:rPr lang="en-US" dirty="0" err="1" smtClean="0"/>
              <a:t>Thybo</a:t>
            </a:r>
            <a:r>
              <a:rPr lang="en-US" dirty="0" smtClean="0"/>
              <a:t>, Tatiana B. </a:t>
            </a:r>
            <a:r>
              <a:rPr lang="en-US" dirty="0" err="1" smtClean="0"/>
              <a:t>Yanovskaya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6250" y="4752752"/>
            <a:ext cx="819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/>
              <a:t>Terra Nova</a:t>
            </a:r>
            <a:r>
              <a:rPr lang="en-US" sz="3600" dirty="0"/>
              <a:t>, </a:t>
            </a:r>
            <a:r>
              <a:rPr lang="en-US" sz="3600" b="1" dirty="0"/>
              <a:t>25</a:t>
            </a:r>
            <a:r>
              <a:rPr lang="en-US" sz="3600" dirty="0"/>
              <a:t>, 259-281</a:t>
            </a:r>
            <a:r>
              <a:rPr lang="en-US" sz="3600" dirty="0" smtClean="0"/>
              <a:t>, </a:t>
            </a:r>
            <a:r>
              <a:rPr lang="en-US" sz="3600" dirty="0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3178946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43329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/>
              <a:t>Caveats on Tomographic </a:t>
            </a:r>
            <a:r>
              <a:rPr lang="en-US" b="1" dirty="0" smtClean="0"/>
              <a:t>Images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99104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Gillian R. Foulger, </a:t>
            </a:r>
            <a:r>
              <a:rPr lang="en-US" dirty="0" err="1" smtClean="0"/>
              <a:t>Giuliano</a:t>
            </a:r>
            <a:r>
              <a:rPr lang="en-US" dirty="0" smtClean="0"/>
              <a:t> F. </a:t>
            </a:r>
            <a:r>
              <a:rPr lang="en-US" dirty="0" err="1" smtClean="0"/>
              <a:t>Panza</a:t>
            </a:r>
            <a:r>
              <a:rPr lang="en-US" dirty="0" smtClean="0"/>
              <a:t>, Irina M. </a:t>
            </a:r>
            <a:r>
              <a:rPr lang="en-US" dirty="0" err="1" smtClean="0"/>
              <a:t>Artemieva</a:t>
            </a:r>
            <a:r>
              <a:rPr lang="en-US" dirty="0" smtClean="0"/>
              <a:t>, Ian D. </a:t>
            </a:r>
            <a:r>
              <a:rPr lang="en-US" dirty="0" err="1" smtClean="0"/>
              <a:t>Bastow</a:t>
            </a:r>
            <a:r>
              <a:rPr lang="en-US" dirty="0" smtClean="0"/>
              <a:t>, Fabio </a:t>
            </a:r>
            <a:r>
              <a:rPr lang="en-US" dirty="0" err="1" smtClean="0"/>
              <a:t>Cammarano</a:t>
            </a:r>
            <a:r>
              <a:rPr lang="en-US" dirty="0" smtClean="0"/>
              <a:t>, John R. Evans, Warren B. Hamilton, Bruce R. Julian, Michele </a:t>
            </a:r>
            <a:r>
              <a:rPr lang="en-US" dirty="0" err="1" smtClean="0"/>
              <a:t>Lustrino</a:t>
            </a:r>
            <a:r>
              <a:rPr lang="en-US" dirty="0" smtClean="0"/>
              <a:t>, Hans </a:t>
            </a:r>
            <a:r>
              <a:rPr lang="en-US" dirty="0" err="1" smtClean="0"/>
              <a:t>Thybo</a:t>
            </a:r>
            <a:r>
              <a:rPr lang="en-US" dirty="0" smtClean="0"/>
              <a:t>, Tatiana B. </a:t>
            </a:r>
            <a:r>
              <a:rPr lang="en-US" dirty="0" err="1" smtClean="0"/>
              <a:t>Yanovskaya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6250" y="4752752"/>
            <a:ext cx="819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/>
              <a:t>Terra Nova</a:t>
            </a:r>
            <a:r>
              <a:rPr lang="en-US" sz="3600" dirty="0"/>
              <a:t>, </a:t>
            </a:r>
            <a:r>
              <a:rPr lang="en-US" sz="3600" b="1" dirty="0"/>
              <a:t>25</a:t>
            </a:r>
            <a:r>
              <a:rPr lang="en-US" sz="3600" dirty="0"/>
              <a:t>, 259-281</a:t>
            </a:r>
            <a:r>
              <a:rPr lang="en-US" sz="3600" dirty="0" smtClean="0"/>
              <a:t>, </a:t>
            </a:r>
            <a:r>
              <a:rPr lang="en-US" sz="3600" dirty="0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1236123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Teleseismic</a:t>
            </a:r>
            <a:r>
              <a:rPr lang="en-US" dirty="0" smtClean="0"/>
              <a:t> Tomography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 outside the study volume cannot be ignored</a:t>
            </a:r>
            <a:endParaRPr lang="en-US" dirty="0"/>
          </a:p>
        </p:txBody>
      </p:sp>
      <p:pic>
        <p:nvPicPr>
          <p:cNvPr id="4" name="Picture 3" descr="FigA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6" t="18957" r="7457" b="22129"/>
          <a:stretch/>
        </p:blipFill>
        <p:spPr>
          <a:xfrm>
            <a:off x="810020" y="2690203"/>
            <a:ext cx="7530207" cy="40402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57338" y="6474634"/>
            <a:ext cx="2429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Evans &amp; </a:t>
            </a:r>
            <a:r>
              <a:rPr lang="en-US" dirty="0" err="1" smtClean="0"/>
              <a:t>Achauer</a:t>
            </a:r>
            <a:r>
              <a:rPr lang="en-US" dirty="0"/>
              <a:t> </a:t>
            </a:r>
            <a:r>
              <a:rPr lang="en-US" dirty="0" smtClean="0"/>
              <a:t>(1993)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277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Teleseismic</a:t>
            </a:r>
            <a:r>
              <a:rPr lang="en-US" dirty="0" smtClean="0"/>
              <a:t> Tomography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Absolute velocities are not obtained</a:t>
            </a:r>
            <a:endParaRPr lang="en-US" dirty="0"/>
          </a:p>
        </p:txBody>
      </p:sp>
      <p:pic>
        <p:nvPicPr>
          <p:cNvPr id="4" name="Picture 3" descr="FigA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6" t="18957" r="7457" b="22129"/>
          <a:stretch/>
        </p:blipFill>
        <p:spPr>
          <a:xfrm>
            <a:off x="810020" y="2690203"/>
            <a:ext cx="7530207" cy="40402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57338" y="6474634"/>
            <a:ext cx="2429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Evans &amp; </a:t>
            </a:r>
            <a:r>
              <a:rPr lang="en-US" dirty="0" err="1" smtClean="0"/>
              <a:t>Achauer</a:t>
            </a:r>
            <a:r>
              <a:rPr lang="en-US" dirty="0"/>
              <a:t> </a:t>
            </a:r>
            <a:r>
              <a:rPr lang="en-US" dirty="0" smtClean="0"/>
              <a:t>(1993)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76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Teleseismic</a:t>
            </a:r>
            <a:r>
              <a:rPr lang="en-US" dirty="0" smtClean="0"/>
              <a:t> Tomography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Variations in the vertical are not calculated</a:t>
            </a:r>
            <a:endParaRPr lang="en-US" dirty="0"/>
          </a:p>
        </p:txBody>
      </p:sp>
      <p:pic>
        <p:nvPicPr>
          <p:cNvPr id="4" name="Picture 3" descr="FigA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6" t="18957" r="7457" b="22129"/>
          <a:stretch/>
        </p:blipFill>
        <p:spPr>
          <a:xfrm>
            <a:off x="810020" y="2690203"/>
            <a:ext cx="7530207" cy="40402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57338" y="6474634"/>
            <a:ext cx="2429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Evans &amp; </a:t>
            </a:r>
            <a:r>
              <a:rPr lang="en-US" dirty="0" err="1" smtClean="0"/>
              <a:t>Achauer</a:t>
            </a:r>
            <a:r>
              <a:rPr lang="en-US" dirty="0"/>
              <a:t> </a:t>
            </a:r>
            <a:r>
              <a:rPr lang="en-US" dirty="0" smtClean="0"/>
              <a:t>(1993)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965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A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6" t="18957" r="7457" b="22129"/>
          <a:stretch/>
        </p:blipFill>
        <p:spPr>
          <a:xfrm>
            <a:off x="30021" y="3860320"/>
            <a:ext cx="5560154" cy="298327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7204" y="1417638"/>
            <a:ext cx="32029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Vertical Smearing</a:t>
            </a:r>
            <a:endParaRPr lang="en-US" dirty="0"/>
          </a:p>
        </p:txBody>
      </p:sp>
      <p:pic>
        <p:nvPicPr>
          <p:cNvPr id="4" name="Picture 3" descr="Fig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635" y="474652"/>
            <a:ext cx="4762151" cy="54157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/>
          <p:cNvSpPr txBox="1"/>
          <p:nvPr/>
        </p:nvSpPr>
        <p:spPr>
          <a:xfrm>
            <a:off x="7078226" y="6474260"/>
            <a:ext cx="2429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Eken</a:t>
            </a:r>
            <a:r>
              <a:rPr lang="en-US" dirty="0" smtClean="0"/>
              <a:t> et al. (2008)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91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Anomaly Amplitudes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Heavily dependent on inversion parameters</a:t>
            </a:r>
          </a:p>
          <a:p>
            <a:pPr lvl="1"/>
            <a:r>
              <a:rPr lang="en-US" dirty="0" smtClean="0"/>
              <a:t>Damping factors</a:t>
            </a:r>
          </a:p>
          <a:p>
            <a:pPr lvl="1"/>
            <a:r>
              <a:rPr lang="en-US" dirty="0" smtClean="0"/>
              <a:t>Model smoothness</a:t>
            </a:r>
          </a:p>
          <a:p>
            <a:pPr lvl="1"/>
            <a:r>
              <a:rPr lang="en-US" dirty="0" smtClean="0"/>
              <a:t>Parameterization of model</a:t>
            </a:r>
          </a:p>
          <a:p>
            <a:pPr lvl="1"/>
            <a:r>
              <a:rPr lang="en-US" dirty="0" smtClean="0"/>
              <a:t>Depth to base of block</a:t>
            </a:r>
          </a:p>
          <a:p>
            <a:pPr lvl="1"/>
            <a:r>
              <a:rPr lang="en-US" dirty="0" smtClean="0"/>
              <a:t>± station corrections</a:t>
            </a:r>
          </a:p>
          <a:p>
            <a:pPr lvl="1"/>
            <a:r>
              <a:rPr lang="en-US" dirty="0" smtClean="0"/>
              <a:t>Crust used</a:t>
            </a:r>
            <a:endParaRPr lang="en-US" dirty="0"/>
          </a:p>
        </p:txBody>
      </p:sp>
      <p:pic>
        <p:nvPicPr>
          <p:cNvPr id="4" name="Picture 3" descr="Fig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056" y="2554466"/>
            <a:ext cx="3657600" cy="415962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4321280" y="6474260"/>
            <a:ext cx="2429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Eken</a:t>
            </a:r>
            <a:r>
              <a:rPr lang="en-US" dirty="0" smtClean="0"/>
              <a:t> et al. (2008)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84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5_new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85" y="199424"/>
            <a:ext cx="6631045" cy="640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410" y="6257739"/>
            <a:ext cx="2497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O’Donnell et al. (2011)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618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7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502804"/>
            <a:ext cx="9144000" cy="46419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4501" y="6276769"/>
            <a:ext cx="665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(Figure provided by Jeroen Ritsema and published in Hamilton, 2011).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Inhomogeneous Ray Coverage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411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641</Words>
  <Application>Microsoft Macintosh PowerPoint</Application>
  <PresentationFormat>On-screen Show (4:3)</PresentationFormat>
  <Paragraphs>56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Caveats on Tomographic Images</vt:lpstr>
      <vt:lpstr>Caveats on Tomographic Images</vt:lpstr>
      <vt:lpstr>Teleseismic Tomography</vt:lpstr>
      <vt:lpstr>Teleseismic Tomography</vt:lpstr>
      <vt:lpstr>Teleseismic Tomography</vt:lpstr>
      <vt:lpstr>Vertical Smearing</vt:lpstr>
      <vt:lpstr>Anomaly Amplitudes</vt:lpstr>
      <vt:lpstr>PowerPoint Presentation</vt:lpstr>
      <vt:lpstr>PowerPoint Presentation</vt:lpstr>
      <vt:lpstr>Inhomogeneous Ray Coverage</vt:lpstr>
      <vt:lpstr>Reference Models</vt:lpstr>
      <vt:lpstr>Geochemistry</vt:lpstr>
      <vt:lpstr>The Way Forward</vt:lpstr>
      <vt:lpstr>Caveats on Tomographic Images</vt:lpstr>
    </vt:vector>
  </TitlesOfParts>
  <Company>University of Durham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R. Foulger</dc:creator>
  <cp:lastModifiedBy>Gillian R. Foulger</cp:lastModifiedBy>
  <cp:revision>46</cp:revision>
  <dcterms:created xsi:type="dcterms:W3CDTF">2014-04-22T06:34:16Z</dcterms:created>
  <dcterms:modified xsi:type="dcterms:W3CDTF">2014-05-06T20:34:20Z</dcterms:modified>
</cp:coreProperties>
</file>