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2" r:id="rId3"/>
    <p:sldId id="258" r:id="rId4"/>
    <p:sldId id="256" r:id="rId5"/>
    <p:sldId id="259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7869" autoAdjust="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9043-1CA7-48A9-A084-F254F9CC412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0254A-A1C4-41F5-9F14-010DBCC0C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0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254A-A1C4-41F5-9F14-010DBCC0C3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5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254A-A1C4-41F5-9F14-010DBCC0C3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0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254A-A1C4-41F5-9F14-010DBCC0C3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5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71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4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29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9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7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6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2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21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77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20560-0BA4-4059-A1E7-606FFDE3FB12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B9F93-5216-42DC-BBC0-E33B47F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0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20586"/>
          </a:xfrm>
        </p:spPr>
        <p:txBody>
          <a:bodyPr/>
          <a:lstStyle/>
          <a:p>
            <a:r>
              <a:rPr lang="en-GB" dirty="0" smtClean="0"/>
              <a:t>What the Hell is Hawaii?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7420" y="1929805"/>
            <a:ext cx="3598461" cy="4143669"/>
          </a:xfrm>
        </p:spPr>
        <p:txBody>
          <a:bodyPr/>
          <a:lstStyle/>
          <a:p>
            <a:r>
              <a:rPr lang="en-GB" dirty="0" smtClean="0"/>
              <a:t>George Baker</a:t>
            </a:r>
          </a:p>
          <a:p>
            <a:r>
              <a:rPr lang="en-GB" dirty="0" smtClean="0"/>
              <a:t>Louis Dyer</a:t>
            </a:r>
          </a:p>
          <a:p>
            <a:r>
              <a:rPr lang="en-GB" dirty="0" smtClean="0"/>
              <a:t>Timothy Emkes</a:t>
            </a:r>
            <a:endParaRPr lang="en-GB" dirty="0"/>
          </a:p>
          <a:p>
            <a:r>
              <a:rPr lang="en-GB" dirty="0" smtClean="0"/>
              <a:t>Matthew Haythornthwaite</a:t>
            </a:r>
          </a:p>
          <a:p>
            <a:r>
              <a:rPr lang="en-GB" dirty="0" smtClean="0"/>
              <a:t>Cameron Lalley</a:t>
            </a:r>
          </a:p>
          <a:p>
            <a:r>
              <a:rPr lang="en-GB" dirty="0" smtClean="0"/>
              <a:t>Devon Platt</a:t>
            </a:r>
          </a:p>
          <a:p>
            <a:r>
              <a:rPr lang="en-GB" dirty="0" smtClean="0"/>
              <a:t>William Priest</a:t>
            </a:r>
          </a:p>
          <a:p>
            <a:r>
              <a:rPr lang="en-GB" dirty="0" smtClean="0"/>
              <a:t>Alistair Stewart</a:t>
            </a:r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l="17258" t="25176" r="43996" b="21585"/>
          <a:stretch/>
        </p:blipFill>
        <p:spPr>
          <a:xfrm>
            <a:off x="882052" y="1449818"/>
            <a:ext cx="6606521" cy="5103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1344" y="6368797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(</a:t>
            </a:r>
            <a:r>
              <a:rPr lang="en-GB" dirty="0" err="1" smtClean="0">
                <a:solidFill>
                  <a:prstClr val="black"/>
                </a:solidFill>
              </a:rPr>
              <a:t>Foulger</a:t>
            </a:r>
            <a:r>
              <a:rPr lang="en-GB" dirty="0" smtClean="0">
                <a:solidFill>
                  <a:prstClr val="black"/>
                </a:solidFill>
              </a:rPr>
              <a:t>, 2015)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089" t="28509" r="47346" b="5011"/>
          <a:stretch/>
        </p:blipFill>
        <p:spPr>
          <a:xfrm>
            <a:off x="5064264" y="436728"/>
            <a:ext cx="6468094" cy="61100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666" y="1712708"/>
            <a:ext cx="4321598" cy="3132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Plate Hypothesis</a:t>
            </a:r>
          </a:p>
          <a:p>
            <a:r>
              <a:rPr lang="en-GB" dirty="0" smtClean="0"/>
              <a:t>Upwelling asthenosphere accompanying rifting/subsidence</a:t>
            </a:r>
            <a:endParaRPr lang="en-GB" sz="800" dirty="0" smtClean="0"/>
          </a:p>
          <a:p>
            <a:pPr marL="0" indent="0">
              <a:buNone/>
            </a:pPr>
            <a:r>
              <a:rPr lang="en-GB" b="1" dirty="0" smtClean="0"/>
              <a:t>Plume Hypothesis</a:t>
            </a:r>
          </a:p>
          <a:p>
            <a:pPr lvl="0"/>
            <a:r>
              <a:rPr lang="en-GB" dirty="0"/>
              <a:t>Swell/Lithospheric </a:t>
            </a:r>
            <a:r>
              <a:rPr lang="en-GB" dirty="0" smtClean="0"/>
              <a:t>Uplift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195520"/>
            <a:ext cx="10515600" cy="1130043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Bathymetry</a:t>
            </a:r>
            <a:endParaRPr lang="en-GB" sz="4800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27245" t="52464" r="52276" b="33219"/>
          <a:stretch/>
        </p:blipFill>
        <p:spPr>
          <a:xfrm>
            <a:off x="532544" y="4658231"/>
            <a:ext cx="4340180" cy="1705971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/>
          <a:srcRect l="63787" t="53996" r="28123" b="5011"/>
          <a:stretch/>
        </p:blipFill>
        <p:spPr>
          <a:xfrm>
            <a:off x="10502330" y="3612541"/>
            <a:ext cx="1030028" cy="2934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464" y="617747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Foulger</a:t>
            </a:r>
            <a:r>
              <a:rPr lang="en-GB" dirty="0" smtClean="0"/>
              <a:t>,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4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31" y="489303"/>
            <a:ext cx="6962422" cy="989542"/>
          </a:xfrm>
        </p:spPr>
        <p:txBody>
          <a:bodyPr>
            <a:noAutofit/>
          </a:bodyPr>
          <a:lstStyle/>
          <a:p>
            <a:r>
              <a:rPr lang="en-GB" sz="4800" dirty="0" smtClean="0"/>
              <a:t>Shallow Velocity Structure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31" y="1833915"/>
            <a:ext cx="2287236" cy="3456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8982" y="1808072"/>
            <a:ext cx="6297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Study in an attempt to locate the depth of first partial melt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Absence of LVZ at low depths expected with the plate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Initiation of LVZ instead at 140km, potential depth of plume head?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28054" y="5445579"/>
            <a:ext cx="217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Kind et al. (2000)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420466" y="6106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(</a:t>
            </a:r>
            <a:r>
              <a:rPr lang="en-GB" sz="2000" dirty="0" err="1" smtClean="0"/>
              <a:t>Foulger</a:t>
            </a:r>
            <a:r>
              <a:rPr lang="en-GB" sz="2000" dirty="0" smtClean="0"/>
              <a:t>, 2015)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433" y="4722532"/>
            <a:ext cx="1883020" cy="18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8" y="1446917"/>
            <a:ext cx="4978681" cy="50441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13687" y="1968423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660km discontinuity produces a temperature increase of 50 degrees, explaining the 0.5% decrease in velocity which produces the ‘plume like’ 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Absence of a CMB anomaly</a:t>
            </a:r>
            <a:endParaRPr lang="en-GB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1756" y="485421"/>
            <a:ext cx="6815667" cy="82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/>
              <a:t>Deep Velocity Structure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711698" y="6078793"/>
            <a:ext cx="217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Zhao. (2001)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917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16" y="2120597"/>
            <a:ext cx="6568406" cy="32479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1755" y="485421"/>
            <a:ext cx="6815667" cy="82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/>
              <a:t>Deep Velocity Structure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845331" y="5255621"/>
            <a:ext cx="247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Russell et al. (1998)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084977" y="2120597"/>
            <a:ext cx="33189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Cartoon representing low velocity anomaly observed in shear wave seismic study</a:t>
            </a:r>
          </a:p>
        </p:txBody>
      </p:sp>
    </p:spTree>
    <p:extLst>
      <p:ext uri="{BB962C8B-B14F-4D97-AF65-F5344CB8AC3E}">
        <p14:creationId xmlns:p14="http://schemas.microsoft.com/office/powerpoint/2010/main" val="25533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6168" y="750313"/>
            <a:ext cx="4731325" cy="1595450"/>
            <a:chOff x="1030662" y="3075461"/>
            <a:chExt cx="6023370" cy="17895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b="44087"/>
            <a:stretch/>
          </p:blipFill>
          <p:spPr>
            <a:xfrm>
              <a:off x="1030662" y="3075461"/>
              <a:ext cx="6023370" cy="17895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1259174" y="4795721"/>
              <a:ext cx="530651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0891" y="3540446"/>
            <a:ext cx="11432862" cy="3145394"/>
          </a:xfrm>
        </p:spPr>
        <p:txBody>
          <a:bodyPr>
            <a:normAutofit/>
          </a:bodyPr>
          <a:lstStyle/>
          <a:p>
            <a:pPr algn="just"/>
            <a:r>
              <a:rPr lang="en-GB" sz="1800" dirty="0">
                <a:latin typeface="+mj-lt"/>
                <a:cs typeface="Times New Roman" panose="02020603050405020304" pitchFamily="18" charset="0"/>
              </a:rPr>
              <a:t>Hawaii Wt% (above left) - ~</a:t>
            </a:r>
            <a:r>
              <a:rPr lang="en-GB" sz="1800" dirty="0" smtClean="0">
                <a:latin typeface="+mj-lt"/>
                <a:cs typeface="Times New Roman" panose="02020603050405020304" pitchFamily="18" charset="0"/>
              </a:rPr>
              <a:t>11% </a:t>
            </a:r>
            <a:r>
              <a:rPr lang="en-GB" sz="1800" dirty="0">
                <a:latin typeface="+mj-lt"/>
                <a:cs typeface="Times New Roman" panose="02020603050405020304" pitchFamily="18" charset="0"/>
              </a:rPr>
              <a:t>FeO ,</a:t>
            </a:r>
            <a:r>
              <a:rPr lang="en-GB" sz="1800" dirty="0" smtClean="0">
                <a:latin typeface="+mj-lt"/>
                <a:cs typeface="Times New Roman" panose="02020603050405020304" pitchFamily="18" charset="0"/>
              </a:rPr>
              <a:t> 17% MgO , 11% Al2O3</a:t>
            </a:r>
            <a:endParaRPr lang="en-GB" sz="18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latin typeface="+mj-lt"/>
                <a:cs typeface="Times New Roman" panose="02020603050405020304" pitchFamily="18" charset="0"/>
              </a:rPr>
              <a:t>Mid-Atlantic Ridge Wt% (above right) - ~</a:t>
            </a:r>
            <a:r>
              <a:rPr lang="en-GB" sz="1800" dirty="0" smtClean="0">
                <a:latin typeface="+mj-lt"/>
                <a:cs typeface="Times New Roman" panose="02020603050405020304" pitchFamily="18" charset="0"/>
              </a:rPr>
              <a:t>10% </a:t>
            </a:r>
            <a:r>
              <a:rPr lang="en-GB" sz="1800" dirty="0">
                <a:latin typeface="+mj-lt"/>
                <a:cs typeface="Times New Roman" panose="02020603050405020304" pitchFamily="18" charset="0"/>
              </a:rPr>
              <a:t>FeO ,</a:t>
            </a:r>
            <a:r>
              <a:rPr lang="en-GB" sz="1800" dirty="0" smtClean="0">
                <a:latin typeface="+mj-lt"/>
                <a:cs typeface="Times New Roman" panose="02020603050405020304" pitchFamily="18" charset="0"/>
              </a:rPr>
              <a:t> 7% MgO , 15% Al2O3</a:t>
            </a:r>
          </a:p>
          <a:p>
            <a:pPr marL="0" indent="0" algn="just">
              <a:buNone/>
            </a:pPr>
            <a:endParaRPr lang="en-GB" sz="18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GB" sz="1800" dirty="0" smtClean="0">
                <a:latin typeface="+mj-lt"/>
                <a:cs typeface="Times New Roman" panose="02020603050405020304" pitchFamily="18" charset="0"/>
              </a:rPr>
              <a:t>Composition of magma can create anomalies in seismic data</a:t>
            </a:r>
          </a:p>
          <a:p>
            <a:pPr algn="just"/>
            <a:r>
              <a:rPr lang="en-GB" sz="1800" dirty="0" smtClean="0">
                <a:latin typeface="+mj-lt"/>
                <a:cs typeface="Times New Roman" panose="02020603050405020304" pitchFamily="18" charset="0"/>
              </a:rPr>
              <a:t>Temperature per 100 degree increase = </a:t>
            </a:r>
            <a:r>
              <a:rPr lang="en-GB" sz="1800" b="1" dirty="0" smtClean="0">
                <a:latin typeface="+mj-lt"/>
                <a:cs typeface="Times New Roman" panose="02020603050405020304" pitchFamily="18" charset="0"/>
              </a:rPr>
              <a:t>1%</a:t>
            </a:r>
            <a:r>
              <a:rPr lang="en-GB" sz="1800" dirty="0" smtClean="0">
                <a:latin typeface="+mj-lt"/>
                <a:cs typeface="Times New Roman" panose="02020603050405020304" pitchFamily="18" charset="0"/>
              </a:rPr>
              <a:t> anomaly in </a:t>
            </a:r>
            <a:r>
              <a:rPr lang="en-GB" sz="1800" dirty="0">
                <a:latin typeface="+mj-lt"/>
                <a:cs typeface="Times New Roman" panose="02020603050405020304" pitchFamily="18" charset="0"/>
              </a:rPr>
              <a:t>P-wave velocity (G. Foulger lecture notes)</a:t>
            </a:r>
            <a:endParaRPr lang="en-GB" sz="18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GB" sz="1800" dirty="0" smtClean="0">
                <a:latin typeface="+mj-lt"/>
                <a:cs typeface="Times New Roman" panose="02020603050405020304" pitchFamily="18" charset="0"/>
              </a:rPr>
              <a:t>Composition (per 10% reduction in Mg/(Mg+Fe) in olivine) = </a:t>
            </a:r>
            <a:r>
              <a:rPr lang="en-GB" sz="1800" b="1" dirty="0" smtClean="0">
                <a:latin typeface="+mj-lt"/>
                <a:cs typeface="Times New Roman" panose="02020603050405020304" pitchFamily="18" charset="0"/>
              </a:rPr>
              <a:t>7%</a:t>
            </a:r>
            <a:r>
              <a:rPr lang="en-GB" sz="1800" dirty="0" smtClean="0">
                <a:latin typeface="+mj-lt"/>
                <a:cs typeface="Times New Roman" panose="02020603050405020304" pitchFamily="18" charset="0"/>
              </a:rPr>
              <a:t> anomaly (G. Foulger lecture notes)</a:t>
            </a:r>
          </a:p>
          <a:p>
            <a:pPr algn="just"/>
            <a:r>
              <a:rPr lang="en-GB" sz="2000" dirty="0" smtClean="0">
                <a:latin typeface="+mj-lt"/>
                <a:cs typeface="Times New Roman" panose="02020603050405020304" pitchFamily="18" charset="0"/>
              </a:rPr>
              <a:t>Quick summary: geochemical data indicates different magma sources,  and anomalies used to prove presence of ‘hot’ plumes can be caused instead by magma composition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030" y="2712272"/>
            <a:ext cx="4725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+mj-lt"/>
                <a:cs typeface="Times New Roman" panose="02020603050405020304" pitchFamily="18" charset="0"/>
              </a:rPr>
              <a:t>Ref: Major-element variability in the Hawaiian mantle plume, ERIK H. HAURI</a:t>
            </a:r>
            <a:endParaRPr lang="en-GB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9375" y="2963224"/>
            <a:ext cx="7027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>
                <a:latin typeface="+mj-lt"/>
                <a:cs typeface="Times New Roman" panose="02020603050405020304" pitchFamily="18" charset="0"/>
              </a:rPr>
              <a:t>Ref: Compositional Variation in Normal MORB From 22ø-25øN ß, Mid-Atlantic Ridge and Kane Fracture Zone, W. B. BRYAN </a:t>
            </a:r>
            <a:endParaRPr lang="en-GB" sz="16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34418"/>
          <a:stretch/>
        </p:blipFill>
        <p:spPr>
          <a:xfrm>
            <a:off x="4979376" y="756658"/>
            <a:ext cx="7027745" cy="2072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64021" y="105393"/>
            <a:ext cx="372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  <a:cs typeface="Times New Roman" panose="02020603050405020304" pitchFamily="18" charset="0"/>
              </a:rPr>
              <a:t>Major Element Variability</a:t>
            </a:r>
            <a:endParaRPr lang="en-GB" sz="2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6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8976" y="4586041"/>
            <a:ext cx="5355102" cy="1997640"/>
          </a:xfrm>
        </p:spPr>
        <p:txBody>
          <a:bodyPr>
            <a:normAutofit/>
          </a:bodyPr>
          <a:lstStyle/>
          <a:p>
            <a:pPr algn="just"/>
            <a:r>
              <a:rPr lang="en-GB" sz="1800" dirty="0" smtClean="0">
                <a:latin typeface="+mj-lt"/>
                <a:cs typeface="Times New Roman" panose="02020603050405020304" pitchFamily="18" charset="0"/>
              </a:rPr>
              <a:t>Primordial He3 found in abundance in lower mantle, so higher He3/He4 ratios could imply that a rock originated from a deep source.  </a:t>
            </a:r>
          </a:p>
          <a:p>
            <a:pPr algn="just"/>
            <a:r>
              <a:rPr lang="en-GB" sz="1800" dirty="0">
                <a:latin typeface="+mj-lt"/>
                <a:cs typeface="Times New Roman" panose="02020603050405020304" pitchFamily="18" charset="0"/>
              </a:rPr>
              <a:t>MORB values = </a:t>
            </a:r>
            <a:r>
              <a:rPr lang="en-GB" sz="1800" dirty="0" smtClean="0">
                <a:latin typeface="+mj-lt"/>
                <a:cs typeface="Times New Roman" panose="02020603050405020304" pitchFamily="18" charset="0"/>
              </a:rPr>
              <a:t>8 +/- 2</a:t>
            </a:r>
            <a:endParaRPr lang="en-GB" sz="18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latin typeface="+mj-lt"/>
                <a:cs typeface="Times New Roman" panose="02020603050405020304" pitchFamily="18" charset="0"/>
              </a:rPr>
              <a:t>OIB’s can have value of 20+</a:t>
            </a:r>
          </a:p>
          <a:p>
            <a:pPr algn="just"/>
            <a:r>
              <a:rPr lang="en-GB" sz="1800" dirty="0">
                <a:latin typeface="+mj-lt"/>
                <a:cs typeface="Times New Roman" panose="02020603050405020304" pitchFamily="18" charset="0"/>
              </a:rPr>
              <a:t>Hawaii = ~6</a:t>
            </a:r>
          </a:p>
          <a:p>
            <a:pPr marL="0" indent="0" algn="just">
              <a:buNone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371" y="388238"/>
            <a:ext cx="3354418" cy="3367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41458" y="3986470"/>
            <a:ext cx="4678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latin typeface="+mj-lt"/>
                <a:cs typeface="Times New Roman" panose="02020603050405020304" pitchFamily="18" charset="0"/>
              </a:rPr>
              <a:t>Ref: http://www.mantleplumes.org/HeliumFundamentals.html</a:t>
            </a:r>
            <a:endParaRPr lang="en-GB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831" y="5232530"/>
            <a:ext cx="5187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  <a:cs typeface="Times New Roman" panose="02020603050405020304" pitchFamily="18" charset="0"/>
              </a:rPr>
              <a:t>Interior of the Earth is chemically fractionated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GB" dirty="0" smtClean="0">
                <a:latin typeface="+mj-lt"/>
                <a:cs typeface="Times New Roman" panose="02020603050405020304" pitchFamily="18" charset="0"/>
              </a:rPr>
              <a:t>f plumes originate at Core-Mantle 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GB" dirty="0" smtClean="0">
                <a:latin typeface="+mj-lt"/>
                <a:cs typeface="Times New Roman" panose="02020603050405020304" pitchFamily="18" charset="0"/>
              </a:rPr>
              <a:t>oundary then they should produce magmas enriched in heavier elements (e.g. Platinum Group Elements).  </a:t>
            </a:r>
            <a:endParaRPr lang="en-GB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160" y="4678453"/>
            <a:ext cx="457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  <a:cs typeface="Times New Roman" panose="02020603050405020304" pitchFamily="18" charset="0"/>
              </a:rPr>
              <a:t>Ref: Osmium isotopic characteristics of mantle-derived rocks</a:t>
            </a:r>
          </a:p>
          <a:p>
            <a:r>
              <a:rPr lang="en-GB" sz="1400" dirty="0" smtClean="0">
                <a:latin typeface="+mj-lt"/>
                <a:cs typeface="Times New Roman" panose="02020603050405020304" pitchFamily="18" charset="0"/>
              </a:rPr>
              <a:t>CANDACE E. MARTIN* </a:t>
            </a:r>
            <a:endParaRPr lang="en-GB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023" y="268153"/>
            <a:ext cx="6760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  <a:cs typeface="Times New Roman" panose="02020603050405020304" pitchFamily="18" charset="0"/>
              </a:rPr>
              <a:t>Geochemical isotope ratios as indicators of source</a:t>
            </a:r>
            <a:endParaRPr lang="en-GB" sz="24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8702" y="1006856"/>
            <a:ext cx="3412255" cy="3579185"/>
            <a:chOff x="1018702" y="1006856"/>
            <a:chExt cx="3412255" cy="35791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8702" y="1006856"/>
              <a:ext cx="3412255" cy="357918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018702" y="1501348"/>
              <a:ext cx="2652966" cy="4962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144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2895600" y="2997200"/>
            <a:ext cx="64325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That’s more than enough for today!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49726" y="3581400"/>
            <a:ext cx="275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Yaoling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2015)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425</Words>
  <Application>Microsoft Office PowerPoint</Application>
  <PresentationFormat>Widescreen</PresentationFormat>
  <Paragraphs>54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What the Hell is Hawaii?</vt:lpstr>
      <vt:lpstr>Bathymetry</vt:lpstr>
      <vt:lpstr>Shallow Velocity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</dc:creator>
  <cp:lastModifiedBy>Mathew</cp:lastModifiedBy>
  <cp:revision>20</cp:revision>
  <dcterms:created xsi:type="dcterms:W3CDTF">2015-11-11T22:06:57Z</dcterms:created>
  <dcterms:modified xsi:type="dcterms:W3CDTF">2015-11-17T23:46:49Z</dcterms:modified>
</cp:coreProperties>
</file>