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8" r:id="rId4"/>
    <p:sldId id="258" r:id="rId5"/>
    <p:sldId id="264" r:id="rId6"/>
    <p:sldId id="259" r:id="rId7"/>
    <p:sldId id="269" r:id="rId8"/>
    <p:sldId id="267" r:id="rId9"/>
    <p:sldId id="265" r:id="rId10"/>
    <p:sldId id="26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3846" autoAdjust="0"/>
  </p:normalViewPr>
  <p:slideViewPr>
    <p:cSldViewPr showGuides="1">
      <p:cViewPr varScale="1">
        <p:scale>
          <a:sx n="62" d="100"/>
          <a:sy n="62" d="100"/>
        </p:scale>
        <p:origin x="205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B77096-00DC-4B01-BB08-D4B62F29BF07}" type="datetimeFigureOut">
              <a:rPr lang="en-GB" smtClean="0"/>
              <a:t>17/11/2016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A0B2E-7034-4B22-9940-5B93D1E6E30A}" type="slidenum">
              <a:rPr lang="en-GB" smtClean="0"/>
              <a:t>‹#›</a:t>
            </a:fld>
            <a:endParaRPr lang="en-GB"/>
          </a:p>
        </p:txBody>
      </p:sp>
    </p:spTree>
    <p:extLst>
      <p:ext uri="{BB962C8B-B14F-4D97-AF65-F5344CB8AC3E}">
        <p14:creationId xmlns:p14="http://schemas.microsoft.com/office/powerpoint/2010/main" val="1440772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Title slide</a:t>
            </a:r>
          </a:p>
          <a:p>
            <a:pPr marL="171450" indent="-171450">
              <a:buFontTx/>
              <a:buChar char="-"/>
            </a:pPr>
            <a:r>
              <a:rPr lang="en-GB" sz="2400" dirty="0"/>
              <a:t>Canary Islands are an archipelago of seven big islands with multiple smaller islands</a:t>
            </a:r>
          </a:p>
          <a:p>
            <a:pPr marL="171450" indent="-171450">
              <a:buFontTx/>
              <a:buChar char="-"/>
            </a:pPr>
            <a:r>
              <a:rPr lang="en-GB" sz="2400" dirty="0"/>
              <a:t>The Islands are located  approximately 100km off the West coast of Morocco</a:t>
            </a:r>
          </a:p>
          <a:p>
            <a:endParaRPr lang="en-GB" dirty="0"/>
          </a:p>
        </p:txBody>
      </p:sp>
      <p:sp>
        <p:nvSpPr>
          <p:cNvPr id="4" name="Slide Number Placeholder 3"/>
          <p:cNvSpPr>
            <a:spLocks noGrp="1"/>
          </p:cNvSpPr>
          <p:nvPr>
            <p:ph type="sldNum" sz="quarter" idx="10"/>
          </p:nvPr>
        </p:nvSpPr>
        <p:spPr/>
        <p:txBody>
          <a:bodyPr/>
          <a:lstStyle/>
          <a:p>
            <a:fld id="{F54A0B2E-7034-4B22-9940-5B93D1E6E30A}" type="slidenum">
              <a:rPr lang="en-GB" smtClean="0"/>
              <a:t>1</a:t>
            </a:fld>
            <a:endParaRPr lang="en-GB"/>
          </a:p>
        </p:txBody>
      </p:sp>
    </p:spTree>
    <p:extLst>
      <p:ext uri="{BB962C8B-B14F-4D97-AF65-F5344CB8AC3E}">
        <p14:creationId xmlns:p14="http://schemas.microsoft.com/office/powerpoint/2010/main" val="256199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p:txBody>
      </p:sp>
      <p:sp>
        <p:nvSpPr>
          <p:cNvPr id="4" name="Slide Number Placeholder 3"/>
          <p:cNvSpPr>
            <a:spLocks noGrp="1"/>
          </p:cNvSpPr>
          <p:nvPr>
            <p:ph type="sldNum" sz="quarter" idx="10"/>
          </p:nvPr>
        </p:nvSpPr>
        <p:spPr/>
        <p:txBody>
          <a:bodyPr/>
          <a:lstStyle/>
          <a:p>
            <a:fld id="{F54A0B2E-7034-4B22-9940-5B93D1E6E30A}" type="slidenum">
              <a:rPr lang="en-GB" smtClean="0"/>
              <a:t>10</a:t>
            </a:fld>
            <a:endParaRPr lang="en-GB"/>
          </a:p>
        </p:txBody>
      </p:sp>
    </p:spTree>
    <p:extLst>
      <p:ext uri="{BB962C8B-B14F-4D97-AF65-F5344CB8AC3E}">
        <p14:creationId xmlns:p14="http://schemas.microsoft.com/office/powerpoint/2010/main" val="211784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a:t>
            </a:r>
          </a:p>
          <a:p>
            <a:r>
              <a:rPr lang="en-GB" sz="1200" dirty="0">
                <a:solidFill>
                  <a:schemeClr val="bg1"/>
                </a:solidFill>
                <a:latin typeface="Verdana" charset="0"/>
                <a:ea typeface="Verdana" charset="0"/>
                <a:cs typeface="Verdana" charset="0"/>
              </a:rPr>
              <a:t>They are roughly in line with the trend of the Atlas Mountains of North Africa</a:t>
            </a:r>
          </a:p>
          <a:p>
            <a:pPr marL="285750" indent="-285750">
              <a:buFont typeface="Arial" panose="020B0604020202020204" pitchFamily="34" charset="0"/>
              <a:buChar char="•"/>
            </a:pPr>
            <a:r>
              <a:rPr lang="en-GB" sz="1200" dirty="0">
                <a:solidFill>
                  <a:schemeClr val="bg1"/>
                </a:solidFill>
                <a:latin typeface="Verdana" charset="0"/>
                <a:ea typeface="Verdana" charset="0"/>
                <a:cs typeface="Verdana" charset="0"/>
              </a:rPr>
              <a:t>Background from Geyer and Marti (2010)</a:t>
            </a:r>
          </a:p>
          <a:p>
            <a:r>
              <a:rPr lang="en-GB" dirty="0"/>
              <a:t>The geometry of the microplates beneath</a:t>
            </a:r>
            <a:r>
              <a:rPr lang="en-GB" baseline="0" dirty="0"/>
              <a:t> the Canaries is not certain – the Canaries lie above the Moroccan microplate (to the south of the image) and the Iberian microplate (to the north of the image). The dotted white lines show the “presumed plate boundaries”.</a:t>
            </a:r>
            <a:endParaRPr lang="en-GB" dirty="0"/>
          </a:p>
        </p:txBody>
      </p:sp>
      <p:sp>
        <p:nvSpPr>
          <p:cNvPr id="4" name="Slide Number Placeholder 3"/>
          <p:cNvSpPr>
            <a:spLocks noGrp="1"/>
          </p:cNvSpPr>
          <p:nvPr>
            <p:ph type="sldNum" sz="quarter" idx="10"/>
          </p:nvPr>
        </p:nvSpPr>
        <p:spPr/>
        <p:txBody>
          <a:bodyPr/>
          <a:lstStyle/>
          <a:p>
            <a:fld id="{F54A0B2E-7034-4B22-9940-5B93D1E6E30A}" type="slidenum">
              <a:rPr lang="en-GB" smtClean="0"/>
              <a:t>2</a:t>
            </a:fld>
            <a:endParaRPr lang="en-GB"/>
          </a:p>
        </p:txBody>
      </p:sp>
    </p:spTree>
    <p:extLst>
      <p:ext uri="{BB962C8B-B14F-4D97-AF65-F5344CB8AC3E}">
        <p14:creationId xmlns:p14="http://schemas.microsoft.com/office/powerpoint/2010/main" val="245459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Ally – precursors and onset of activity</a:t>
            </a:r>
          </a:p>
          <a:p>
            <a:r>
              <a:rPr lang="en-GB" dirty="0"/>
              <a:t>There is uplift in the region of the Islands, greater than 1.5km in Fuerteventura and Lanzarote and at a constant rate of ~0.5mm/</a:t>
            </a:r>
            <a:r>
              <a:rPr lang="en-GB" dirty="0" err="1"/>
              <a:t>yr</a:t>
            </a:r>
            <a:r>
              <a:rPr lang="en-GB" dirty="0"/>
              <a:t> in La Palma– If the plate hypothesis was true you would not expect uplift.</a:t>
            </a:r>
          </a:p>
          <a:p>
            <a:r>
              <a:rPr lang="en-GB" dirty="0"/>
              <a:t>There is a suggestion that the uplift is a result of erosional unloading, however I. Menendez et al have calculated that this alone cannot explain the full recorded uplift – the rest due to plume?</a:t>
            </a:r>
          </a:p>
          <a:p>
            <a:r>
              <a:rPr lang="en-GB" dirty="0"/>
              <a:t>But as you can see there is no deformation over the broader area as you would expect of a mantle plume. The A.B. Watts suggests that this is because the plume is narrow and the oceanic lithosphere is strong enough not to deform over the wider area.</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54A0B2E-7034-4B22-9940-5B93D1E6E30A}" type="slidenum">
              <a:rPr lang="en-GB" smtClean="0"/>
              <a:t>3</a:t>
            </a:fld>
            <a:endParaRPr lang="en-GB"/>
          </a:p>
        </p:txBody>
      </p:sp>
    </p:spTree>
    <p:extLst>
      <p:ext uri="{BB962C8B-B14F-4D97-AF65-F5344CB8AC3E}">
        <p14:creationId xmlns:p14="http://schemas.microsoft.com/office/powerpoint/2010/main" val="3854291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Marissa – time history</a:t>
            </a:r>
            <a:r>
              <a:rPr lang="en-GB" baseline="0" dirty="0"/>
              <a:t> of volcanism</a:t>
            </a:r>
          </a:p>
          <a:p>
            <a:pPr marL="171450" indent="-171450">
              <a:buFont typeface="Courier New" panose="02070309020205020404" pitchFamily="49" charset="0"/>
              <a:buChar char="o"/>
            </a:pPr>
            <a:r>
              <a:rPr lang="en-GB" baseline="0" dirty="0"/>
              <a:t>Numerous sources have defined 3 volcanic cycles in the Canaries’ history</a:t>
            </a:r>
          </a:p>
          <a:p>
            <a:pPr marL="171450" indent="-171450">
              <a:buFont typeface="Courier New" panose="02070309020205020404" pitchFamily="49" charset="0"/>
              <a:buChar char="o"/>
            </a:pPr>
            <a:r>
              <a:rPr lang="en-GB" baseline="0" dirty="0"/>
              <a:t>The figure shows 3 key points: firstly, that the eruptive history is intermittent. This is backed up by potassium-argon dating of rocks in different regions of Tenerife. The northern slope of the </a:t>
            </a:r>
            <a:r>
              <a:rPr lang="en-GB" baseline="0" dirty="0" err="1"/>
              <a:t>Anaga</a:t>
            </a:r>
            <a:r>
              <a:rPr lang="en-GB" baseline="0" dirty="0"/>
              <a:t> Peninsula are dated at 15.7Ma, whereas the southern slope is dated at 4.65Ma. PLATE!</a:t>
            </a:r>
          </a:p>
          <a:p>
            <a:pPr marL="171450" indent="-171450">
              <a:buFont typeface="Courier New" panose="02070309020205020404" pitchFamily="49" charset="0"/>
              <a:buChar char="o"/>
            </a:pPr>
            <a:r>
              <a:rPr lang="en-GB" baseline="0" dirty="0"/>
              <a:t>Secondly, the composition of the </a:t>
            </a:r>
            <a:r>
              <a:rPr lang="en-GB" baseline="0" dirty="0" err="1"/>
              <a:t>eruptives</a:t>
            </a:r>
            <a:r>
              <a:rPr lang="en-GB" baseline="0" dirty="0"/>
              <a:t> is shown. As you can see </a:t>
            </a:r>
            <a:r>
              <a:rPr lang="en-GB" baseline="0" dirty="0" err="1"/>
              <a:t>picrite</a:t>
            </a:r>
            <a:r>
              <a:rPr lang="en-GB" baseline="0" dirty="0"/>
              <a:t> (define </a:t>
            </a:r>
            <a:r>
              <a:rPr lang="en-GB" baseline="0" dirty="0" err="1"/>
              <a:t>picrite</a:t>
            </a:r>
            <a:r>
              <a:rPr lang="en-GB" baseline="0" dirty="0"/>
              <a:t>?) is an early eruptive product – PLUME!</a:t>
            </a:r>
          </a:p>
          <a:p>
            <a:pPr marL="171450" indent="-171450">
              <a:buFont typeface="Courier New" panose="02070309020205020404" pitchFamily="49" charset="0"/>
              <a:buChar char="o"/>
            </a:pPr>
            <a:r>
              <a:rPr lang="en-GB" dirty="0"/>
              <a:t>Thirdly,  whilst the volcanism is</a:t>
            </a:r>
            <a:r>
              <a:rPr lang="en-GB" baseline="0" dirty="0"/>
              <a:t> onset with a relatively large volume compared to the rest of the volcanic history, 4000 km^3 Ma^-1 is not a large enough volume to be considered a flood basalt. A flood basalt would be 0.1km^3 per year, compared to 0.004km^3 per year for the Canaries – NOT PLUME!</a:t>
            </a:r>
            <a:endParaRPr lang="en-GB" dirty="0"/>
          </a:p>
        </p:txBody>
      </p:sp>
      <p:sp>
        <p:nvSpPr>
          <p:cNvPr id="4" name="Slide Number Placeholder 3"/>
          <p:cNvSpPr>
            <a:spLocks noGrp="1"/>
          </p:cNvSpPr>
          <p:nvPr>
            <p:ph type="sldNum" sz="quarter" idx="10"/>
          </p:nvPr>
        </p:nvSpPr>
        <p:spPr/>
        <p:txBody>
          <a:bodyPr/>
          <a:lstStyle/>
          <a:p>
            <a:fld id="{F54A0B2E-7034-4B22-9940-5B93D1E6E30A}" type="slidenum">
              <a:rPr lang="en-GB" smtClean="0"/>
              <a:t>4</a:t>
            </a:fld>
            <a:endParaRPr lang="en-GB"/>
          </a:p>
        </p:txBody>
      </p:sp>
    </p:spTree>
    <p:extLst>
      <p:ext uri="{BB962C8B-B14F-4D97-AF65-F5344CB8AC3E}">
        <p14:creationId xmlns:p14="http://schemas.microsoft.com/office/powerpoint/2010/main" val="95899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Marissa</a:t>
            </a:r>
            <a:r>
              <a:rPr lang="en-GB" baseline="0" dirty="0"/>
              <a:t> – time history of volcanism</a:t>
            </a:r>
          </a:p>
          <a:p>
            <a:r>
              <a:rPr lang="en-GB" baseline="0" dirty="0"/>
              <a:t>The age of volcanism decreases to West forming a time progressive chain, although its not perfect.</a:t>
            </a:r>
          </a:p>
          <a:p>
            <a:pPr marL="171450" indent="-171450">
              <a:buFont typeface="Arial" panose="020B0604020202020204" pitchFamily="34" charset="0"/>
              <a:buChar char="•"/>
            </a:pPr>
            <a:r>
              <a:rPr lang="en-GB" baseline="0" dirty="0"/>
              <a:t>This age progression has been supported in a paper by Carmen Martinez-Arevalo by </a:t>
            </a:r>
            <a:r>
              <a:rPr lang="en-GB" baseline="0" dirty="0" err="1"/>
              <a:t>radioisotropic</a:t>
            </a:r>
            <a:r>
              <a:rPr lang="en-GB" baseline="0" dirty="0"/>
              <a:t> measurements from the oldest exposed volcanic rocks on each island. </a:t>
            </a:r>
            <a:endParaRPr lang="en-GB" dirty="0"/>
          </a:p>
        </p:txBody>
      </p:sp>
      <p:sp>
        <p:nvSpPr>
          <p:cNvPr id="4" name="Slide Number Placeholder 3"/>
          <p:cNvSpPr>
            <a:spLocks noGrp="1"/>
          </p:cNvSpPr>
          <p:nvPr>
            <p:ph type="sldNum" sz="quarter" idx="10"/>
          </p:nvPr>
        </p:nvSpPr>
        <p:spPr/>
        <p:txBody>
          <a:bodyPr/>
          <a:lstStyle/>
          <a:p>
            <a:fld id="{F54A0B2E-7034-4B22-9940-5B93D1E6E30A}" type="slidenum">
              <a:rPr lang="en-GB" smtClean="0"/>
              <a:t>5</a:t>
            </a:fld>
            <a:endParaRPr lang="en-GB"/>
          </a:p>
        </p:txBody>
      </p:sp>
    </p:spTree>
    <p:extLst>
      <p:ext uri="{BB962C8B-B14F-4D97-AF65-F5344CB8AC3E}">
        <p14:creationId xmlns:p14="http://schemas.microsoft.com/office/powerpoint/2010/main" val="163354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baseline="0" dirty="0"/>
              <a:t>There is a sub-lithospheric seismic anomaly beneath the islands. Temperature anomalies have been modelled to try and reproduce this. 1335 degrees was used as the average mantle temperature to measure anomalies from. Only an anomaly of 100 degrees or more could explain the observed anomalies. This supports the plume hypothesis and falsifies the plate. But with a plume we would expect greater positive anomalies of 200-300 degrees.</a:t>
            </a:r>
          </a:p>
          <a:p>
            <a:pPr marL="228600" indent="-228600">
              <a:buFont typeface="+mj-lt"/>
              <a:buAutoNum type="arabicPeriod"/>
            </a:pPr>
            <a:r>
              <a:rPr lang="en-GB" baseline="0" dirty="0"/>
              <a:t>The left figure shows the relative depletion of potassium and lead which is common in HIMU-type rocks. </a:t>
            </a:r>
            <a:r>
              <a:rPr lang="en-GB" baseline="0" dirty="0" err="1"/>
              <a:t>Gurenko</a:t>
            </a:r>
            <a:r>
              <a:rPr lang="en-GB" baseline="0" dirty="0"/>
              <a:t> agrees that the Canary </a:t>
            </a:r>
            <a:r>
              <a:rPr lang="en-GB" baseline="0" dirty="0" err="1"/>
              <a:t>magamas</a:t>
            </a:r>
            <a:r>
              <a:rPr lang="en-GB" baseline="0" dirty="0"/>
              <a:t> are formed from partial melting of HIMU- type rocks containing recycled oceanic lithosphere and sediments younger than 2 billion years.</a:t>
            </a:r>
          </a:p>
          <a:p>
            <a:pPr marL="228600" indent="-228600">
              <a:buFont typeface="+mj-lt"/>
              <a:buAutoNum type="arabicPeriod"/>
            </a:pPr>
            <a:r>
              <a:rPr lang="en-GB" baseline="0" dirty="0"/>
              <a:t>The right figure shows that the magmas were formed from mixing. </a:t>
            </a:r>
          </a:p>
          <a:p>
            <a:pPr marL="228600" indent="-228600">
              <a:buFont typeface="+mj-lt"/>
              <a:buAutoNum type="arabicPeriod"/>
            </a:pPr>
            <a:r>
              <a:rPr lang="en-GB" baseline="0" dirty="0"/>
              <a:t>The contamination in canary magmas is unlikely to come from crustal depths, falsifying the plate hypothesis. </a:t>
            </a:r>
          </a:p>
          <a:p>
            <a:pPr marL="228600" indent="-228600">
              <a:buFont typeface="+mj-lt"/>
              <a:buAutoNum type="arabicPeriod"/>
            </a:pPr>
            <a:r>
              <a:rPr lang="en-GB" baseline="0" dirty="0"/>
              <a:t>Geochemistry cannot tell us about the depth of these isotopically distinct mantle reservoirs.</a:t>
            </a:r>
          </a:p>
          <a:p>
            <a:pPr marL="228600" indent="-228600">
              <a:buFont typeface="+mj-lt"/>
              <a:buAutoNum type="arabicPeriod"/>
            </a:pPr>
            <a:r>
              <a:rPr lang="en-GB" dirty="0"/>
              <a:t>Overall, I don’t think that chemical anomalies can give strong enough evidence to effectively</a:t>
            </a:r>
            <a:r>
              <a:rPr lang="en-GB" baseline="0" dirty="0"/>
              <a:t> </a:t>
            </a:r>
            <a:r>
              <a:rPr lang="en-GB" dirty="0"/>
              <a:t>falsify either hypothesis.</a:t>
            </a:r>
          </a:p>
        </p:txBody>
      </p:sp>
      <p:sp>
        <p:nvSpPr>
          <p:cNvPr id="4" name="Slide Number Placeholder 3"/>
          <p:cNvSpPr>
            <a:spLocks noGrp="1"/>
          </p:cNvSpPr>
          <p:nvPr>
            <p:ph type="sldNum" sz="quarter" idx="10"/>
          </p:nvPr>
        </p:nvSpPr>
        <p:spPr/>
        <p:txBody>
          <a:bodyPr/>
          <a:lstStyle/>
          <a:p>
            <a:fld id="{F54A0B2E-7034-4B22-9940-5B93D1E6E30A}" type="slidenum">
              <a:rPr lang="en-GB" smtClean="0"/>
              <a:t>6</a:t>
            </a:fld>
            <a:endParaRPr lang="en-GB"/>
          </a:p>
        </p:txBody>
      </p:sp>
    </p:spTree>
    <p:extLst>
      <p:ext uri="{BB962C8B-B14F-4D97-AF65-F5344CB8AC3E}">
        <p14:creationId xmlns:p14="http://schemas.microsoft.com/office/powerpoint/2010/main" val="2363937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Libby and Ellie –</a:t>
            </a:r>
            <a:r>
              <a:rPr lang="en-GB" baseline="0" dirty="0"/>
              <a:t> mantle structure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The tomographic</a:t>
            </a:r>
            <a:r>
              <a:rPr lang="en-US" baseline="0" dirty="0">
                <a:effectLst/>
              </a:rPr>
              <a:t> image from </a:t>
            </a:r>
            <a:r>
              <a:rPr lang="en-US" baseline="0" dirty="0" err="1">
                <a:effectLst/>
              </a:rPr>
              <a:t>Montelli</a:t>
            </a:r>
            <a:r>
              <a:rPr lang="en-US" baseline="0" dirty="0">
                <a:effectLst/>
              </a:rPr>
              <a:t> et all 2004 shows a 400km wide plume that extends 1450km down where is merges with the Azores plumes.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Martinex</a:t>
            </a:r>
            <a:r>
              <a:rPr lang="en-GB" sz="1200" kern="1200" dirty="0">
                <a:solidFill>
                  <a:schemeClr val="tx1"/>
                </a:solidFill>
                <a:effectLst/>
                <a:latin typeface="+mn-lt"/>
                <a:ea typeface="+mn-ea"/>
                <a:cs typeface="+mn-cs"/>
              </a:rPr>
              <a:t>- Arevalo presents evidence</a:t>
            </a:r>
            <a:r>
              <a:rPr lang="en-GB" sz="1200" kern="1200" baseline="0" dirty="0">
                <a:solidFill>
                  <a:schemeClr val="tx1"/>
                </a:solidFill>
                <a:effectLst/>
                <a:latin typeface="+mn-lt"/>
                <a:ea typeface="+mn-ea"/>
                <a:cs typeface="+mn-cs"/>
              </a:rPr>
              <a:t> to suggest that a</a:t>
            </a:r>
            <a:r>
              <a:rPr lang="en-GB" sz="1200" kern="1200" dirty="0">
                <a:solidFill>
                  <a:schemeClr val="tx1"/>
                </a:solidFill>
                <a:effectLst/>
                <a:latin typeface="+mn-lt"/>
                <a:ea typeface="+mn-ea"/>
                <a:cs typeface="+mn-cs"/>
              </a:rPr>
              <a:t> plume does not appear to be present under the study region, and nor is there eastward flow of buoyant material from a source in the central Atlantic.</a:t>
            </a:r>
            <a:r>
              <a:rPr lang="en-GB" sz="1200" i="1" kern="1200" dirty="0">
                <a:solidFill>
                  <a:schemeClr val="tx1"/>
                </a:solidFill>
                <a:effectLst/>
                <a:latin typeface="+mn-lt"/>
                <a:ea typeface="+mn-ea"/>
                <a:cs typeface="+mn-cs"/>
              </a:rPr>
              <a:t> </a:t>
            </a:r>
            <a:endParaRPr lang="en-US"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ffectLst/>
              </a:rPr>
              <a:t>A plume would show evidence of </a:t>
            </a:r>
            <a:r>
              <a:rPr lang="en-US" baseline="0" dirty="0" err="1">
                <a:effectLst/>
              </a:rPr>
              <a:t>localised</a:t>
            </a:r>
            <a:r>
              <a:rPr lang="en-US" baseline="0" dirty="0">
                <a:effectLst/>
              </a:rPr>
              <a:t> convection. Figure 6 shows crustal thinning to the west.  We can observe the trend of lithospheric thinning contrary to a flux towards East, as is proposed in some genesis models.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ffectLst/>
              </a:rPr>
              <a:t>Found the transition zone structure is normal which indicates that there are no upper mantle thermal perturbations you would expect for a mantle plume and </a:t>
            </a:r>
            <a:r>
              <a:rPr lang="en-US" sz="1200" kern="1200" baseline="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he structures in the study suggest that a common process acts to promote local melting or deliver melts from a distant source.</a:t>
            </a:r>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fld id="{F54A0B2E-7034-4B22-9940-5B93D1E6E30A}" type="slidenum">
              <a:rPr lang="en-GB" smtClean="0"/>
              <a:t>7</a:t>
            </a:fld>
            <a:endParaRPr lang="en-GB"/>
          </a:p>
        </p:txBody>
      </p:sp>
    </p:spTree>
    <p:extLst>
      <p:ext uri="{BB962C8B-B14F-4D97-AF65-F5344CB8AC3E}">
        <p14:creationId xmlns:p14="http://schemas.microsoft.com/office/powerpoint/2010/main" val="2549879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Martinez says that a plume would be indicated by a TZ thinning of about 30km, which we can see in this figure, however Martinez finds in their study that thinning is not significant.  The image from the Saki paper for thickness has been resolved from seismic data with a limited resolution, as indicated by the scale bar on the second image in this figure.</a:t>
            </a:r>
            <a:endParaRPr lang="en-GB" dirty="0"/>
          </a:p>
          <a:p>
            <a:endParaRPr lang="en-GB" dirty="0"/>
          </a:p>
          <a:p>
            <a:r>
              <a:rPr lang="en-GB" dirty="0"/>
              <a:t>This paper suggests that there</a:t>
            </a:r>
            <a:r>
              <a:rPr lang="en-GB" baseline="0" dirty="0"/>
              <a:t> is a large area of upwelling that reaches the lower boundary of the transition zone but does not penetrate this, but three narrow plume do which create the three island hot spots.  This is contradictory to </a:t>
            </a:r>
            <a:r>
              <a:rPr lang="en-GB" baseline="0" dirty="0" err="1"/>
              <a:t>Montelli’s</a:t>
            </a:r>
            <a:r>
              <a:rPr lang="en-GB" baseline="0" dirty="0"/>
              <a:t> studies which suggest that the narrow plumes extend much further down (1450km) before they merge.  </a:t>
            </a:r>
          </a:p>
          <a:p>
            <a:endParaRPr lang="en-GB" baseline="0" dirty="0"/>
          </a:p>
        </p:txBody>
      </p:sp>
      <p:sp>
        <p:nvSpPr>
          <p:cNvPr id="4" name="Slide Number Placeholder 3"/>
          <p:cNvSpPr>
            <a:spLocks noGrp="1"/>
          </p:cNvSpPr>
          <p:nvPr>
            <p:ph type="sldNum" sz="quarter" idx="10"/>
          </p:nvPr>
        </p:nvSpPr>
        <p:spPr/>
        <p:txBody>
          <a:bodyPr/>
          <a:lstStyle/>
          <a:p>
            <a:fld id="{F54A0B2E-7034-4B22-9940-5B93D1E6E30A}" type="slidenum">
              <a:rPr lang="en-GB" smtClean="0"/>
              <a:t>8</a:t>
            </a:fld>
            <a:endParaRPr lang="en-GB"/>
          </a:p>
        </p:txBody>
      </p:sp>
    </p:spTree>
    <p:extLst>
      <p:ext uri="{BB962C8B-B14F-4D97-AF65-F5344CB8AC3E}">
        <p14:creationId xmlns:p14="http://schemas.microsoft.com/office/powerpoint/2010/main" val="31977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falsify plate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picrite</a:t>
            </a:r>
            <a:r>
              <a:rPr lang="en-GB" sz="1200" b="0" i="0" kern="1200" dirty="0">
                <a:solidFill>
                  <a:schemeClr val="tx1"/>
                </a:solidFill>
                <a:effectLst/>
                <a:latin typeface="+mn-lt"/>
                <a:ea typeface="+mn-ea"/>
                <a:cs typeface="+mn-cs"/>
              </a:rPr>
              <a:t> is an early eruptive product, </a:t>
            </a:r>
            <a:r>
              <a:rPr lang="en-GB" sz="1200" b="0" i="0" kern="1200" dirty="0" err="1">
                <a:solidFill>
                  <a:schemeClr val="tx1"/>
                </a:solidFill>
                <a:effectLst/>
                <a:latin typeface="+mn-lt"/>
                <a:ea typeface="+mn-ea"/>
                <a:cs typeface="+mn-cs"/>
              </a:rPr>
              <a:t>tomographically</a:t>
            </a:r>
            <a:r>
              <a:rPr lang="en-GB" sz="1200" b="0" i="0" kern="1200" dirty="0">
                <a:solidFill>
                  <a:schemeClr val="tx1"/>
                </a:solidFill>
                <a:effectLst/>
                <a:latin typeface="+mn-lt"/>
                <a:ea typeface="+mn-ea"/>
                <a:cs typeface="+mn-cs"/>
              </a:rPr>
              <a:t> too deep for plate, 3-fingered plume possibly seen but resolution of tomographic images questionable,</a:t>
            </a:r>
            <a:r>
              <a:rPr lang="en-GB" sz="1200" b="0" i="0" kern="1200" baseline="0" dirty="0">
                <a:solidFill>
                  <a:schemeClr val="tx1"/>
                </a:solidFill>
                <a:effectLst/>
                <a:latin typeface="+mn-lt"/>
                <a:ea typeface="+mn-ea"/>
                <a:cs typeface="+mn-cs"/>
              </a:rPr>
              <a:t> uplift</a:t>
            </a:r>
          </a:p>
          <a:p>
            <a:r>
              <a:rPr lang="en-GB" sz="1200" b="1" i="0" kern="1200" dirty="0">
                <a:solidFill>
                  <a:schemeClr val="tx1"/>
                </a:solidFill>
                <a:effectLst/>
                <a:latin typeface="+mn-lt"/>
                <a:ea typeface="+mn-ea"/>
                <a:cs typeface="+mn-cs"/>
              </a:rPr>
              <a:t>falsify plume: </a:t>
            </a:r>
            <a:r>
              <a:rPr lang="en-GB" sz="1200" b="0" i="0" kern="1200" dirty="0">
                <a:solidFill>
                  <a:schemeClr val="tx1"/>
                </a:solidFill>
                <a:effectLst/>
                <a:latin typeface="+mn-lt"/>
                <a:ea typeface="+mn-ea"/>
                <a:cs typeface="+mn-cs"/>
              </a:rPr>
              <a:t>no broad topographic swell, intermittent eruptions rather than continuous, thinning in wrong direction</a:t>
            </a:r>
            <a:endParaRPr lang="en-GB" dirty="0"/>
          </a:p>
        </p:txBody>
      </p:sp>
      <p:sp>
        <p:nvSpPr>
          <p:cNvPr id="4" name="Slide Number Placeholder 3"/>
          <p:cNvSpPr>
            <a:spLocks noGrp="1"/>
          </p:cNvSpPr>
          <p:nvPr>
            <p:ph type="sldNum" sz="quarter" idx="10"/>
          </p:nvPr>
        </p:nvSpPr>
        <p:spPr/>
        <p:txBody>
          <a:bodyPr/>
          <a:lstStyle/>
          <a:p>
            <a:fld id="{F54A0B2E-7034-4B22-9940-5B93D1E6E30A}" type="slidenum">
              <a:rPr lang="en-GB" smtClean="0"/>
              <a:t>9</a:t>
            </a:fld>
            <a:endParaRPr lang="en-GB"/>
          </a:p>
        </p:txBody>
      </p:sp>
    </p:spTree>
    <p:extLst>
      <p:ext uri="{BB962C8B-B14F-4D97-AF65-F5344CB8AC3E}">
        <p14:creationId xmlns:p14="http://schemas.microsoft.com/office/powerpoint/2010/main" val="317443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23EDB-9D49-4C35-A268-A9588B0DF2B0}" type="datetimeFigureOut">
              <a:rPr lang="en-GB" smtClean="0"/>
              <a:t>17/11/2016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3064A-F327-4434-9120-6D8C3680D224}" type="slidenum">
              <a:rPr lang="en-GB" smtClean="0"/>
              <a:t>‹#›</a:t>
            </a:fld>
            <a:endParaRPr lang="en-GB"/>
          </a:p>
        </p:txBody>
      </p:sp>
    </p:spTree>
    <p:extLst>
      <p:ext uri="{BB962C8B-B14F-4D97-AF65-F5344CB8AC3E}">
        <p14:creationId xmlns:p14="http://schemas.microsoft.com/office/powerpoint/2010/main" val="2753935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23EDB-9D49-4C35-A268-A9588B0DF2B0}" type="datetimeFigureOut">
              <a:rPr lang="en-GB" smtClean="0"/>
              <a:t>17/11/2016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3064A-F327-4434-9120-6D8C3680D224}" type="slidenum">
              <a:rPr lang="en-GB" smtClean="0"/>
              <a:t>‹#›</a:t>
            </a:fld>
            <a:endParaRPr lang="en-GB"/>
          </a:p>
        </p:txBody>
      </p:sp>
    </p:spTree>
    <p:extLst>
      <p:ext uri="{BB962C8B-B14F-4D97-AF65-F5344CB8AC3E}">
        <p14:creationId xmlns:p14="http://schemas.microsoft.com/office/powerpoint/2010/main" val="1648708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23EDB-9D49-4C35-A268-A9588B0DF2B0}" type="datetimeFigureOut">
              <a:rPr lang="en-GB" smtClean="0"/>
              <a:t>17/11/2016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3064A-F327-4434-9120-6D8C3680D224}" type="slidenum">
              <a:rPr lang="en-GB" smtClean="0"/>
              <a:t>‹#›</a:t>
            </a:fld>
            <a:endParaRPr lang="en-GB"/>
          </a:p>
        </p:txBody>
      </p:sp>
    </p:spTree>
    <p:extLst>
      <p:ext uri="{BB962C8B-B14F-4D97-AF65-F5344CB8AC3E}">
        <p14:creationId xmlns:p14="http://schemas.microsoft.com/office/powerpoint/2010/main" val="211023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23EDB-9D49-4C35-A268-A9588B0DF2B0}" type="datetimeFigureOut">
              <a:rPr lang="en-GB" smtClean="0"/>
              <a:t>17/11/2016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3064A-F327-4434-9120-6D8C3680D224}" type="slidenum">
              <a:rPr lang="en-GB" smtClean="0"/>
              <a:t>‹#›</a:t>
            </a:fld>
            <a:endParaRPr lang="en-GB"/>
          </a:p>
        </p:txBody>
      </p:sp>
    </p:spTree>
    <p:extLst>
      <p:ext uri="{BB962C8B-B14F-4D97-AF65-F5344CB8AC3E}">
        <p14:creationId xmlns:p14="http://schemas.microsoft.com/office/powerpoint/2010/main" val="71940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723EDB-9D49-4C35-A268-A9588B0DF2B0}" type="datetimeFigureOut">
              <a:rPr lang="en-GB" smtClean="0"/>
              <a:t>17/11/2016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3064A-F327-4434-9120-6D8C3680D224}" type="slidenum">
              <a:rPr lang="en-GB" smtClean="0"/>
              <a:t>‹#›</a:t>
            </a:fld>
            <a:endParaRPr lang="en-GB"/>
          </a:p>
        </p:txBody>
      </p:sp>
    </p:spTree>
    <p:extLst>
      <p:ext uri="{BB962C8B-B14F-4D97-AF65-F5344CB8AC3E}">
        <p14:creationId xmlns:p14="http://schemas.microsoft.com/office/powerpoint/2010/main" val="401942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723EDB-9D49-4C35-A268-A9588B0DF2B0}" type="datetimeFigureOut">
              <a:rPr lang="en-GB" smtClean="0"/>
              <a:t>17/11/2016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C3064A-F327-4434-9120-6D8C3680D224}" type="slidenum">
              <a:rPr lang="en-GB" smtClean="0"/>
              <a:t>‹#›</a:t>
            </a:fld>
            <a:endParaRPr lang="en-GB"/>
          </a:p>
        </p:txBody>
      </p:sp>
    </p:spTree>
    <p:extLst>
      <p:ext uri="{BB962C8B-B14F-4D97-AF65-F5344CB8AC3E}">
        <p14:creationId xmlns:p14="http://schemas.microsoft.com/office/powerpoint/2010/main" val="371817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723EDB-9D49-4C35-A268-A9588B0DF2B0}" type="datetimeFigureOut">
              <a:rPr lang="en-GB" smtClean="0"/>
              <a:t>17/11/2016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C3064A-F327-4434-9120-6D8C3680D224}" type="slidenum">
              <a:rPr lang="en-GB" smtClean="0"/>
              <a:t>‹#›</a:t>
            </a:fld>
            <a:endParaRPr lang="en-GB"/>
          </a:p>
        </p:txBody>
      </p:sp>
    </p:spTree>
    <p:extLst>
      <p:ext uri="{BB962C8B-B14F-4D97-AF65-F5344CB8AC3E}">
        <p14:creationId xmlns:p14="http://schemas.microsoft.com/office/powerpoint/2010/main" val="189026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723EDB-9D49-4C35-A268-A9588B0DF2B0}" type="datetimeFigureOut">
              <a:rPr lang="en-GB" smtClean="0"/>
              <a:t>17/11/2016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C3064A-F327-4434-9120-6D8C3680D224}" type="slidenum">
              <a:rPr lang="en-GB" smtClean="0"/>
              <a:t>‹#›</a:t>
            </a:fld>
            <a:endParaRPr lang="en-GB"/>
          </a:p>
        </p:txBody>
      </p:sp>
    </p:spTree>
    <p:extLst>
      <p:ext uri="{BB962C8B-B14F-4D97-AF65-F5344CB8AC3E}">
        <p14:creationId xmlns:p14="http://schemas.microsoft.com/office/powerpoint/2010/main" val="1104131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23EDB-9D49-4C35-A268-A9588B0DF2B0}" type="datetimeFigureOut">
              <a:rPr lang="en-GB" smtClean="0"/>
              <a:t>17/11/2016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C3064A-F327-4434-9120-6D8C3680D224}" type="slidenum">
              <a:rPr lang="en-GB" smtClean="0"/>
              <a:t>‹#›</a:t>
            </a:fld>
            <a:endParaRPr lang="en-GB"/>
          </a:p>
        </p:txBody>
      </p:sp>
    </p:spTree>
    <p:extLst>
      <p:ext uri="{BB962C8B-B14F-4D97-AF65-F5344CB8AC3E}">
        <p14:creationId xmlns:p14="http://schemas.microsoft.com/office/powerpoint/2010/main" val="210168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723EDB-9D49-4C35-A268-A9588B0DF2B0}" type="datetimeFigureOut">
              <a:rPr lang="en-GB" smtClean="0"/>
              <a:t>17/11/2016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C3064A-F327-4434-9120-6D8C3680D224}" type="slidenum">
              <a:rPr lang="en-GB" smtClean="0"/>
              <a:t>‹#›</a:t>
            </a:fld>
            <a:endParaRPr lang="en-GB"/>
          </a:p>
        </p:txBody>
      </p:sp>
    </p:spTree>
    <p:extLst>
      <p:ext uri="{BB962C8B-B14F-4D97-AF65-F5344CB8AC3E}">
        <p14:creationId xmlns:p14="http://schemas.microsoft.com/office/powerpoint/2010/main" val="173006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723EDB-9D49-4C35-A268-A9588B0DF2B0}" type="datetimeFigureOut">
              <a:rPr lang="en-GB" smtClean="0"/>
              <a:t>17/11/2016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C3064A-F327-4434-9120-6D8C3680D224}" type="slidenum">
              <a:rPr lang="en-GB" smtClean="0"/>
              <a:t>‹#›</a:t>
            </a:fld>
            <a:endParaRPr lang="en-GB"/>
          </a:p>
        </p:txBody>
      </p:sp>
    </p:spTree>
    <p:extLst>
      <p:ext uri="{BB962C8B-B14F-4D97-AF65-F5344CB8AC3E}">
        <p14:creationId xmlns:p14="http://schemas.microsoft.com/office/powerpoint/2010/main" val="315379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23EDB-9D49-4C35-A268-A9588B0DF2B0}" type="datetimeFigureOut">
              <a:rPr lang="en-GB" smtClean="0"/>
              <a:t>17/11/2016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3064A-F327-4434-9120-6D8C3680D224}" type="slidenum">
              <a:rPr lang="en-GB" smtClean="0"/>
              <a:t>‹#›</a:t>
            </a:fld>
            <a:endParaRPr lang="en-GB"/>
          </a:p>
        </p:txBody>
      </p:sp>
    </p:spTree>
    <p:extLst>
      <p:ext uri="{BB962C8B-B14F-4D97-AF65-F5344CB8AC3E}">
        <p14:creationId xmlns:p14="http://schemas.microsoft.com/office/powerpoint/2010/main" val="2479879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7848" y="4365104"/>
            <a:ext cx="7772400" cy="1440159"/>
          </a:xfrm>
          <a:solidFill>
            <a:schemeClr val="bg1">
              <a:alpha val="30000"/>
            </a:schemeClr>
          </a:solidFill>
        </p:spPr>
        <p:txBody>
          <a:bodyPr>
            <a:normAutofit/>
          </a:bodyPr>
          <a:lstStyle/>
          <a:p>
            <a:r>
              <a:rPr lang="en-GB" dirty="0">
                <a:latin typeface="Verdana" panose="020B0604030504040204" pitchFamily="34" charset="0"/>
                <a:ea typeface="Verdana" panose="020B0604030504040204" pitchFamily="34" charset="0"/>
                <a:cs typeface="Verdana" panose="020B0604030504040204" pitchFamily="34" charset="0"/>
              </a:rPr>
              <a:t>Canary Islands:</a:t>
            </a:r>
            <a:br>
              <a:rPr lang="en-GB" dirty="0">
                <a:latin typeface="Verdana" panose="020B0604030504040204" pitchFamily="34" charset="0"/>
                <a:ea typeface="Verdana" panose="020B0604030504040204" pitchFamily="34" charset="0"/>
                <a:cs typeface="Verdana" panose="020B0604030504040204" pitchFamily="34" charset="0"/>
              </a:rPr>
            </a:br>
            <a:r>
              <a:rPr lang="en-GB" sz="3600" dirty="0">
                <a:latin typeface="Verdana" panose="020B0604030504040204" pitchFamily="34" charset="0"/>
                <a:ea typeface="Verdana" panose="020B0604030504040204" pitchFamily="34" charset="0"/>
                <a:cs typeface="Verdana" panose="020B0604030504040204" pitchFamily="34" charset="0"/>
              </a:rPr>
              <a:t>Plate or Plume?</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403648" y="404664"/>
            <a:ext cx="6400800" cy="910952"/>
          </a:xfrm>
          <a:solidFill>
            <a:schemeClr val="bg1">
              <a:alpha val="30000"/>
            </a:schemeClr>
          </a:solidFill>
        </p:spPr>
        <p:txBody>
          <a:bodyPr>
            <a:normAutofit/>
          </a:bodyPr>
          <a:lstStyle/>
          <a:p>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Emily </a:t>
            </a:r>
            <a:r>
              <a:rPr lang="en-GB" sz="2400" dirty="0" err="1">
                <a:solidFill>
                  <a:schemeClr val="tx1"/>
                </a:solidFill>
                <a:latin typeface="Verdana" panose="020B0604030504040204" pitchFamily="34" charset="0"/>
                <a:ea typeface="Verdana" panose="020B0604030504040204" pitchFamily="34" charset="0"/>
                <a:cs typeface="Verdana" panose="020B0604030504040204" pitchFamily="34" charset="0"/>
              </a:rPr>
              <a:t>Hadrill</a:t>
            </a: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 Marissa Lo, Libby </a:t>
            </a:r>
            <a:r>
              <a:rPr lang="en-GB" sz="2400" dirty="0" err="1">
                <a:solidFill>
                  <a:schemeClr val="tx1"/>
                </a:solidFill>
                <a:latin typeface="Verdana" panose="020B0604030504040204" pitchFamily="34" charset="0"/>
                <a:ea typeface="Verdana" panose="020B0604030504040204" pitchFamily="34" charset="0"/>
                <a:cs typeface="Verdana" panose="020B0604030504040204" pitchFamily="34" charset="0"/>
              </a:rPr>
              <a:t>Passey</a:t>
            </a: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 Ally Sweeney, Ellie White</a:t>
            </a:r>
          </a:p>
        </p:txBody>
      </p:sp>
    </p:spTree>
    <p:extLst>
      <p:ext uri="{BB962C8B-B14F-4D97-AF65-F5344CB8AC3E}">
        <p14:creationId xmlns:p14="http://schemas.microsoft.com/office/powerpoint/2010/main" val="130447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Verdana" panose="020B0604030504040204" pitchFamily="34" charset="0"/>
                <a:ea typeface="Verdana" panose="020B0604030504040204" pitchFamily="34" charset="0"/>
                <a:cs typeface="Verdana" panose="020B0604030504040204" pitchFamily="34" charset="0"/>
              </a:rPr>
              <a:t>References</a:t>
            </a:r>
          </a:p>
        </p:txBody>
      </p:sp>
      <p:sp>
        <p:nvSpPr>
          <p:cNvPr id="3" name="Content Placeholder 2"/>
          <p:cNvSpPr>
            <a:spLocks noGrp="1"/>
          </p:cNvSpPr>
          <p:nvPr>
            <p:ph idx="1"/>
          </p:nvPr>
        </p:nvSpPr>
        <p:spPr>
          <a:xfrm>
            <a:off x="429511" y="1268760"/>
            <a:ext cx="8229600" cy="5256584"/>
          </a:xfrm>
        </p:spPr>
        <p:txBody>
          <a:bodyPr>
            <a:normAutofit/>
          </a:bodyPr>
          <a:lstStyle/>
          <a:p>
            <a:pPr lvl="0">
              <a:lnSpc>
                <a:spcPct val="115000"/>
              </a:lnSpc>
            </a:pPr>
            <a:r>
              <a:rPr lang="en-GB" sz="1100" dirty="0">
                <a:ea typeface="Verdana" panose="020B0604030504040204" pitchFamily="34" charset="0"/>
                <a:cs typeface="Verdana" panose="020B0604030504040204" pitchFamily="34" charset="0"/>
              </a:rPr>
              <a:t>Abdel-</a:t>
            </a:r>
            <a:r>
              <a:rPr lang="en-GB" sz="1100" dirty="0" err="1">
                <a:ea typeface="Verdana" panose="020B0604030504040204" pitchFamily="34" charset="0"/>
                <a:cs typeface="Verdana" panose="020B0604030504040204" pitchFamily="34" charset="0"/>
              </a:rPr>
              <a:t>Monem</a:t>
            </a:r>
            <a:r>
              <a:rPr lang="en-GB" sz="1100" dirty="0">
                <a:ea typeface="Verdana" panose="020B0604030504040204" pitchFamily="34" charset="0"/>
                <a:cs typeface="Verdana" panose="020B0604030504040204" pitchFamily="34" charset="0"/>
              </a:rPr>
              <a:t> A., Watkins N.D., and </a:t>
            </a:r>
            <a:r>
              <a:rPr lang="en-GB" sz="1100" dirty="0" err="1">
                <a:ea typeface="Verdana" panose="020B0604030504040204" pitchFamily="34" charset="0"/>
                <a:cs typeface="Verdana" panose="020B0604030504040204" pitchFamily="34" charset="0"/>
              </a:rPr>
              <a:t>Gast</a:t>
            </a:r>
            <a:r>
              <a:rPr lang="en-GB" sz="1100" dirty="0">
                <a:ea typeface="Verdana" panose="020B0604030504040204" pitchFamily="34" charset="0"/>
                <a:cs typeface="Verdana" panose="020B0604030504040204" pitchFamily="34" charset="0"/>
              </a:rPr>
              <a:t> P.W.. (1972). </a:t>
            </a:r>
            <a:r>
              <a:rPr lang="en-GB" sz="1100" i="1" dirty="0">
                <a:ea typeface="Verdana" panose="020B0604030504040204" pitchFamily="34" charset="0"/>
                <a:cs typeface="Verdana" panose="020B0604030504040204" pitchFamily="34" charset="0"/>
              </a:rPr>
              <a:t>Potassium-argon ages, volcanic stratigraphy, and geomagnetic polarity history of the Canary Islands: Tenerife, La Palma, and </a:t>
            </a:r>
            <a:r>
              <a:rPr lang="en-GB" sz="1100" i="1" dirty="0" err="1">
                <a:ea typeface="Verdana" panose="020B0604030504040204" pitchFamily="34" charset="0"/>
                <a:cs typeface="Verdana" panose="020B0604030504040204" pitchFamily="34" charset="0"/>
              </a:rPr>
              <a:t>Hierro</a:t>
            </a:r>
            <a:r>
              <a:rPr lang="en-GB" sz="1100" i="1" dirty="0">
                <a:ea typeface="Verdana" panose="020B0604030504040204" pitchFamily="34" charset="0"/>
                <a:cs typeface="Verdana" panose="020B0604030504040204" pitchFamily="34" charset="0"/>
              </a:rPr>
              <a:t>.</a:t>
            </a:r>
            <a:r>
              <a:rPr lang="en-GB" sz="1100" dirty="0">
                <a:ea typeface="Verdana" panose="020B0604030504040204" pitchFamily="34" charset="0"/>
                <a:cs typeface="Verdana" panose="020B0604030504040204" pitchFamily="34" charset="0"/>
              </a:rPr>
              <a:t> American Journal of Science. 272; 805-825.</a:t>
            </a:r>
          </a:p>
          <a:p>
            <a:pPr lvl="0">
              <a:lnSpc>
                <a:spcPct val="115000"/>
              </a:lnSpc>
            </a:pPr>
            <a:r>
              <a:rPr lang="en-GB" sz="1100" dirty="0" err="1">
                <a:ea typeface="Verdana" panose="020B0604030504040204" pitchFamily="34" charset="0"/>
                <a:cs typeface="Verdana" panose="020B0604030504040204" pitchFamily="34" charset="0"/>
              </a:rPr>
              <a:t>Ancochea</a:t>
            </a:r>
            <a:r>
              <a:rPr lang="en-GB" sz="1100" dirty="0">
                <a:ea typeface="Verdana" panose="020B0604030504040204" pitchFamily="34" charset="0"/>
                <a:cs typeface="Verdana" panose="020B0604030504040204" pitchFamily="34" charset="0"/>
              </a:rPr>
              <a:t> E. et al. (1990). </a:t>
            </a:r>
            <a:r>
              <a:rPr lang="en-GB" sz="1100" i="1" dirty="0">
                <a:ea typeface="Verdana" panose="020B0604030504040204" pitchFamily="34" charset="0"/>
                <a:cs typeface="Verdana" panose="020B0604030504040204" pitchFamily="34" charset="0"/>
              </a:rPr>
              <a:t>Volcanic evolution of the island of Tenerife (Canary Islands) in the light of new K-</a:t>
            </a:r>
            <a:r>
              <a:rPr lang="en-GB" sz="1100" i="1" dirty="0" err="1">
                <a:ea typeface="Verdana" panose="020B0604030504040204" pitchFamily="34" charset="0"/>
                <a:cs typeface="Verdana" panose="020B0604030504040204" pitchFamily="34" charset="0"/>
              </a:rPr>
              <a:t>Ar</a:t>
            </a:r>
            <a:r>
              <a:rPr lang="en-GB" sz="1100" i="1" dirty="0">
                <a:ea typeface="Verdana" panose="020B0604030504040204" pitchFamily="34" charset="0"/>
                <a:cs typeface="Verdana" panose="020B0604030504040204" pitchFamily="34" charset="0"/>
              </a:rPr>
              <a:t> data. </a:t>
            </a:r>
            <a:r>
              <a:rPr lang="en-GB" sz="1100" dirty="0">
                <a:ea typeface="Verdana" panose="020B0604030504040204" pitchFamily="34" charset="0"/>
                <a:cs typeface="Verdana" panose="020B0604030504040204" pitchFamily="34" charset="0"/>
              </a:rPr>
              <a:t>Journal of Volcanology and Geothermal Research. 44; 231-249</a:t>
            </a:r>
          </a:p>
          <a:p>
            <a:pPr>
              <a:lnSpc>
                <a:spcPct val="115000"/>
              </a:lnSpc>
            </a:pPr>
            <a:r>
              <a:rPr lang="en-US" sz="1100" dirty="0">
                <a:ea typeface="Calibri" panose="020F0502020204030204" pitchFamily="34" charset="0"/>
                <a:cs typeface="Times New Roman" panose="02020603050405020304" pitchFamily="18" charset="0"/>
              </a:rPr>
              <a:t>Anderson, D. L. (2000). The thermal state of the upper mantle; No role for mantle plumes. </a:t>
            </a:r>
            <a:r>
              <a:rPr lang="en-US" sz="1100" i="1" dirty="0">
                <a:ea typeface="Calibri" panose="020F0502020204030204" pitchFamily="34" charset="0"/>
                <a:cs typeface="Times New Roman" panose="02020603050405020304" pitchFamily="18" charset="0"/>
              </a:rPr>
              <a:t>Geophysical Research Letters</a:t>
            </a:r>
            <a:r>
              <a:rPr lang="en-US" sz="1100" dirty="0">
                <a:ea typeface="Calibri" panose="020F0502020204030204" pitchFamily="34" charset="0"/>
                <a:cs typeface="Times New Roman" panose="02020603050405020304" pitchFamily="18" charset="0"/>
              </a:rPr>
              <a:t>, 3623–3626.</a:t>
            </a:r>
          </a:p>
          <a:p>
            <a:pPr>
              <a:lnSpc>
                <a:spcPct val="115000"/>
              </a:lnSpc>
            </a:pPr>
            <a:r>
              <a:rPr lang="en-US" sz="1100" dirty="0">
                <a:ea typeface="Calibri" panose="020F0502020204030204" pitchFamily="34" charset="0"/>
                <a:cs typeface="Times New Roman" panose="02020603050405020304" pitchFamily="18" charset="0"/>
              </a:rPr>
              <a:t>Day, J. M., Pearson, G., Macpherson, C. G., Lowry, D., &amp; </a:t>
            </a:r>
            <a:r>
              <a:rPr lang="en-US" sz="1100" dirty="0" err="1">
                <a:ea typeface="Calibri" panose="020F0502020204030204" pitchFamily="34" charset="0"/>
                <a:cs typeface="Times New Roman" panose="02020603050405020304" pitchFamily="18" charset="0"/>
              </a:rPr>
              <a:t>Carracedo</a:t>
            </a:r>
            <a:r>
              <a:rPr lang="en-US" sz="1100" dirty="0">
                <a:ea typeface="Calibri" panose="020F0502020204030204" pitchFamily="34" charset="0"/>
                <a:cs typeface="Times New Roman" panose="02020603050405020304" pitchFamily="18" charset="0"/>
              </a:rPr>
              <a:t>, J. C. (2010). Evidence for distinct proportions of </a:t>
            </a:r>
            <a:r>
              <a:rPr lang="en-US" sz="1100" dirty="0" err="1">
                <a:ea typeface="Calibri" panose="020F0502020204030204" pitchFamily="34" charset="0"/>
                <a:cs typeface="Times New Roman" panose="02020603050405020304" pitchFamily="18" charset="0"/>
              </a:rPr>
              <a:t>subducted</a:t>
            </a:r>
            <a:r>
              <a:rPr lang="en-US" sz="1100" dirty="0">
                <a:ea typeface="Calibri" panose="020F0502020204030204" pitchFamily="34" charset="0"/>
                <a:cs typeface="Times New Roman" panose="02020603050405020304" pitchFamily="18" charset="0"/>
              </a:rPr>
              <a:t> oceanic crust and lithosphere in HIMU-type mantle beneath El </a:t>
            </a:r>
            <a:r>
              <a:rPr lang="en-US" sz="1100" dirty="0" err="1">
                <a:ea typeface="Calibri" panose="020F0502020204030204" pitchFamily="34" charset="0"/>
                <a:cs typeface="Times New Roman" panose="02020603050405020304" pitchFamily="18" charset="0"/>
              </a:rPr>
              <a:t>Hierro</a:t>
            </a:r>
            <a:r>
              <a:rPr lang="en-US" sz="1100" dirty="0">
                <a:ea typeface="Calibri" panose="020F0502020204030204" pitchFamily="34" charset="0"/>
                <a:cs typeface="Times New Roman" panose="02020603050405020304" pitchFamily="18" charset="0"/>
              </a:rPr>
              <a:t> and La Palma, Canary Islands. </a:t>
            </a:r>
            <a:r>
              <a:rPr lang="en-US" sz="1100" i="1" dirty="0" err="1">
                <a:ea typeface="Calibri" panose="020F0502020204030204" pitchFamily="34" charset="0"/>
                <a:cs typeface="Times New Roman" panose="02020603050405020304" pitchFamily="18" charset="0"/>
              </a:rPr>
              <a:t>Geochimica</a:t>
            </a:r>
            <a:r>
              <a:rPr lang="en-US" sz="1100" i="1" dirty="0">
                <a:ea typeface="Calibri" panose="020F0502020204030204" pitchFamily="34" charset="0"/>
                <a:cs typeface="Times New Roman" panose="02020603050405020304" pitchFamily="18" charset="0"/>
              </a:rPr>
              <a:t> et </a:t>
            </a:r>
            <a:r>
              <a:rPr lang="en-US" sz="1100" i="1" dirty="0" err="1">
                <a:ea typeface="Calibri" panose="020F0502020204030204" pitchFamily="34" charset="0"/>
                <a:cs typeface="Times New Roman" panose="02020603050405020304" pitchFamily="18" charset="0"/>
              </a:rPr>
              <a:t>Cosmochimica</a:t>
            </a:r>
            <a:r>
              <a:rPr lang="en-US" sz="1100" i="1" dirty="0">
                <a:ea typeface="Calibri" panose="020F0502020204030204" pitchFamily="34" charset="0"/>
                <a:cs typeface="Times New Roman" panose="02020603050405020304" pitchFamily="18" charset="0"/>
              </a:rPr>
              <a:t> </a:t>
            </a:r>
            <a:r>
              <a:rPr lang="en-US" sz="1100" i="1" dirty="0" err="1">
                <a:ea typeface="Calibri" panose="020F0502020204030204" pitchFamily="34" charset="0"/>
                <a:cs typeface="Times New Roman" panose="02020603050405020304" pitchFamily="18" charset="0"/>
              </a:rPr>
              <a:t>Acta</a:t>
            </a:r>
            <a:r>
              <a:rPr lang="en-US" sz="1100" dirty="0">
                <a:ea typeface="Calibri" panose="020F0502020204030204" pitchFamily="34" charset="0"/>
                <a:cs typeface="Times New Roman" panose="02020603050405020304" pitchFamily="18" charset="0"/>
              </a:rPr>
              <a:t>, 6565-6589.</a:t>
            </a:r>
            <a:endParaRPr lang="en-GB" sz="1100" dirty="0">
              <a:ea typeface="Calibri" panose="020F0502020204030204" pitchFamily="34" charset="0"/>
              <a:cs typeface="Times New Roman" panose="02020603050405020304" pitchFamily="18" charset="0"/>
            </a:endParaRPr>
          </a:p>
          <a:p>
            <a:pPr>
              <a:lnSpc>
                <a:spcPct val="115000"/>
              </a:lnSpc>
            </a:pPr>
            <a:r>
              <a:rPr lang="en-US" sz="1100" dirty="0" err="1">
                <a:ea typeface="Calibri" panose="020F0502020204030204" pitchFamily="34" charset="0"/>
                <a:cs typeface="Times New Roman" panose="02020603050405020304" pitchFamily="18" charset="0"/>
              </a:rPr>
              <a:t>Fullea</a:t>
            </a:r>
            <a:r>
              <a:rPr lang="en-US" sz="1100" dirty="0">
                <a:ea typeface="Calibri" panose="020F0502020204030204" pitchFamily="34" charset="0"/>
                <a:cs typeface="Times New Roman" panose="02020603050405020304" pitchFamily="18" charset="0"/>
              </a:rPr>
              <a:t> et al, J. (2015). The Canary Islands hot spot: New insights from 3D coupled geophysical–petrological modelling of the lithosphere and uppermost mantle. </a:t>
            </a:r>
            <a:r>
              <a:rPr lang="en-US" sz="1100" i="1" dirty="0">
                <a:ea typeface="Calibri" panose="020F0502020204030204" pitchFamily="34" charset="0"/>
                <a:cs typeface="Times New Roman" panose="02020603050405020304" pitchFamily="18" charset="0"/>
              </a:rPr>
              <a:t>Earth and Planetary Science Letters</a:t>
            </a:r>
            <a:r>
              <a:rPr lang="en-US" sz="1100" dirty="0">
                <a:ea typeface="Calibri" panose="020F0502020204030204" pitchFamily="34" charset="0"/>
                <a:cs typeface="Times New Roman" panose="02020603050405020304" pitchFamily="18" charset="0"/>
              </a:rPr>
              <a:t>, 71-88.</a:t>
            </a:r>
            <a:endParaRPr lang="en-GB" sz="1100" dirty="0">
              <a:ea typeface="Verdana" panose="020B0604030504040204" pitchFamily="34" charset="0"/>
              <a:cs typeface="Verdana" panose="020B0604030504040204" pitchFamily="34" charset="0"/>
            </a:endParaRPr>
          </a:p>
          <a:p>
            <a:pPr lvl="0">
              <a:lnSpc>
                <a:spcPct val="115000"/>
              </a:lnSpc>
            </a:pPr>
            <a:r>
              <a:rPr lang="en-GB" sz="1100" dirty="0">
                <a:ea typeface="Verdana" panose="020B0604030504040204" pitchFamily="34" charset="0"/>
                <a:cs typeface="Verdana" panose="020B0604030504040204" pitchFamily="34" charset="0"/>
              </a:rPr>
              <a:t>Geyer A and </a:t>
            </a:r>
            <a:r>
              <a:rPr lang="en-GB" sz="1100" dirty="0" err="1">
                <a:ea typeface="Verdana" panose="020B0604030504040204" pitchFamily="34" charset="0"/>
                <a:cs typeface="Verdana" panose="020B0604030504040204" pitchFamily="34" charset="0"/>
              </a:rPr>
              <a:t>Martí</a:t>
            </a:r>
            <a:r>
              <a:rPr lang="en-GB" sz="1100" dirty="0">
                <a:ea typeface="Verdana" panose="020B0604030504040204" pitchFamily="34" charset="0"/>
                <a:cs typeface="Verdana" panose="020B0604030504040204" pitchFamily="34" charset="0"/>
              </a:rPr>
              <a:t> J. (2010). </a:t>
            </a:r>
            <a:r>
              <a:rPr lang="en-GB" sz="1100" i="1" dirty="0">
                <a:ea typeface="Verdana" panose="020B0604030504040204" pitchFamily="34" charset="0"/>
                <a:cs typeface="Verdana" panose="020B0604030504040204" pitchFamily="34" charset="0"/>
              </a:rPr>
              <a:t>The distribution of basaltic volcanism on Tenerife, Canary Islands: Implications on the origin and dynamics of the rift systems</a:t>
            </a:r>
            <a:r>
              <a:rPr lang="en-GB" sz="1100" dirty="0">
                <a:ea typeface="Verdana" panose="020B0604030504040204" pitchFamily="34" charset="0"/>
                <a:cs typeface="Verdana" panose="020B0604030504040204" pitchFamily="34" charset="0"/>
              </a:rPr>
              <a:t>. Tectonophysics. 483; 310–326</a:t>
            </a:r>
          </a:p>
          <a:p>
            <a:pPr>
              <a:lnSpc>
                <a:spcPct val="115000"/>
              </a:lnSpc>
            </a:pPr>
            <a:r>
              <a:rPr lang="en-US" sz="1100" dirty="0" err="1"/>
              <a:t>Gurenko</a:t>
            </a:r>
            <a:r>
              <a:rPr lang="en-US" sz="1100" dirty="0"/>
              <a:t>, A. A., </a:t>
            </a:r>
            <a:r>
              <a:rPr lang="en-US" sz="1100" dirty="0" err="1"/>
              <a:t>Hoernle</a:t>
            </a:r>
            <a:r>
              <a:rPr lang="en-US" sz="1100" dirty="0"/>
              <a:t>, K. A., </a:t>
            </a:r>
            <a:r>
              <a:rPr lang="en-US" sz="1100" dirty="0" err="1"/>
              <a:t>Hauff</a:t>
            </a:r>
            <a:r>
              <a:rPr lang="en-US" sz="1100" dirty="0"/>
              <a:t>, F., </a:t>
            </a:r>
            <a:r>
              <a:rPr lang="en-US" sz="1100" dirty="0" err="1"/>
              <a:t>Schmincke</a:t>
            </a:r>
            <a:r>
              <a:rPr lang="en-US" sz="1100" dirty="0"/>
              <a:t>, H. U., Han, D., Miura, Y. N., &amp; </a:t>
            </a:r>
            <a:r>
              <a:rPr lang="en-US" sz="1100" dirty="0" err="1"/>
              <a:t>Kaneoka</a:t>
            </a:r>
            <a:r>
              <a:rPr lang="en-US" sz="1100" dirty="0"/>
              <a:t>, I. (2006). Major, trace element and </a:t>
            </a:r>
            <a:r>
              <a:rPr lang="en-US" sz="1100" dirty="0" err="1"/>
              <a:t>Nd</a:t>
            </a:r>
            <a:r>
              <a:rPr lang="en-US" sz="1100" dirty="0"/>
              <a:t>–Sr–</a:t>
            </a:r>
            <a:r>
              <a:rPr lang="en-US" sz="1100" dirty="0" err="1"/>
              <a:t>Pb</a:t>
            </a:r>
            <a:r>
              <a:rPr lang="en-US" sz="1100" dirty="0"/>
              <a:t>–O–He–</a:t>
            </a:r>
            <a:r>
              <a:rPr lang="en-US" sz="1100" dirty="0" err="1"/>
              <a:t>Ar</a:t>
            </a:r>
            <a:r>
              <a:rPr lang="en-US" sz="1100" dirty="0"/>
              <a:t> isotope signatures of shield stage lavas from the central and western Canary Islands: Insights into mantle and crustal processes. </a:t>
            </a:r>
            <a:r>
              <a:rPr lang="en-US" sz="1100" i="1" dirty="0"/>
              <a:t>Chemical Geology</a:t>
            </a:r>
            <a:r>
              <a:rPr lang="en-US" sz="1100" dirty="0"/>
              <a:t>, 75-112.</a:t>
            </a:r>
            <a:endParaRPr lang="en-GB" sz="1100" dirty="0"/>
          </a:p>
          <a:p>
            <a:pPr lvl="0">
              <a:lnSpc>
                <a:spcPct val="115000"/>
              </a:lnSpc>
            </a:pPr>
            <a:r>
              <a:rPr lang="en-GB" sz="1100" dirty="0" err="1"/>
              <a:t>Hildenbrand</a:t>
            </a:r>
            <a:r>
              <a:rPr lang="en-GB" sz="1100" dirty="0"/>
              <a:t>, A., </a:t>
            </a:r>
            <a:r>
              <a:rPr lang="en-GB" sz="1100" dirty="0" err="1"/>
              <a:t>Gillot</a:t>
            </a:r>
            <a:r>
              <a:rPr lang="en-GB" sz="1100" dirty="0"/>
              <a:t>, P., Soler, V. and </a:t>
            </a:r>
            <a:r>
              <a:rPr lang="en-GB" sz="1100" dirty="0" err="1"/>
              <a:t>Lahitte</a:t>
            </a:r>
            <a:r>
              <a:rPr lang="en-GB" sz="1100" dirty="0"/>
              <a:t>, P. (2003). Evidence for a persistent uplifting of La Palma (Canary Islands), inferred from morphological and radiometric data. </a:t>
            </a:r>
            <a:r>
              <a:rPr lang="en-GB" sz="1100" i="1" dirty="0"/>
              <a:t>Earth and Planetary Science Letters</a:t>
            </a:r>
            <a:r>
              <a:rPr lang="en-GB" sz="1100" dirty="0"/>
              <a:t>, 210(1-2), pp.277-289.</a:t>
            </a:r>
            <a:endParaRPr lang="en-GB" sz="1100" dirty="0">
              <a:ea typeface="Verdana" panose="020B0604030504040204" pitchFamily="34" charset="0"/>
              <a:cs typeface="Verdana" panose="020B0604030504040204" pitchFamily="34" charset="0"/>
            </a:endParaRPr>
          </a:p>
          <a:p>
            <a:pPr lvl="0">
              <a:lnSpc>
                <a:spcPct val="115000"/>
              </a:lnSpc>
            </a:pPr>
            <a:r>
              <a:rPr lang="en-GB" sz="1100" dirty="0" err="1">
                <a:ea typeface="Verdana" panose="020B0604030504040204" pitchFamily="34" charset="0"/>
                <a:cs typeface="Verdana" panose="020B0604030504040204" pitchFamily="34" charset="0"/>
              </a:rPr>
              <a:t>Hoernle</a:t>
            </a:r>
            <a:r>
              <a:rPr lang="en-GB" sz="1100" dirty="0">
                <a:ea typeface="Verdana" panose="020B0604030504040204" pitchFamily="34" charset="0"/>
                <a:cs typeface="Verdana" panose="020B0604030504040204" pitchFamily="34" charset="0"/>
              </a:rPr>
              <a:t> K., Tilton G., and </a:t>
            </a:r>
            <a:r>
              <a:rPr lang="en-GB" sz="1100" dirty="0" err="1">
                <a:ea typeface="Verdana" panose="020B0604030504040204" pitchFamily="34" charset="0"/>
                <a:cs typeface="Verdana" panose="020B0604030504040204" pitchFamily="34" charset="0"/>
              </a:rPr>
              <a:t>Schmincke</a:t>
            </a:r>
            <a:r>
              <a:rPr lang="en-GB" sz="1100" dirty="0">
                <a:ea typeface="Verdana" panose="020B0604030504040204" pitchFamily="34" charset="0"/>
                <a:cs typeface="Verdana" panose="020B0604030504040204" pitchFamily="34" charset="0"/>
              </a:rPr>
              <a:t> H-U. (1991). </a:t>
            </a:r>
            <a:r>
              <a:rPr lang="en-GB" sz="1100" i="1" dirty="0" err="1">
                <a:ea typeface="Verdana" panose="020B0604030504040204" pitchFamily="34" charset="0"/>
                <a:cs typeface="Verdana" panose="020B0604030504040204" pitchFamily="34" charset="0"/>
              </a:rPr>
              <a:t>Sr-Nd-Pb</a:t>
            </a:r>
            <a:r>
              <a:rPr lang="en-GB" sz="1100" i="1" dirty="0">
                <a:ea typeface="Verdana" panose="020B0604030504040204" pitchFamily="34" charset="0"/>
                <a:cs typeface="Verdana" panose="020B0604030504040204" pitchFamily="34" charset="0"/>
              </a:rPr>
              <a:t> isotopic evolution of Gran </a:t>
            </a:r>
            <a:r>
              <a:rPr lang="en-GB" sz="1100" i="1" dirty="0" err="1">
                <a:ea typeface="Verdana" panose="020B0604030504040204" pitchFamily="34" charset="0"/>
                <a:cs typeface="Verdana" panose="020B0604030504040204" pitchFamily="34" charset="0"/>
              </a:rPr>
              <a:t>Canaria</a:t>
            </a:r>
            <a:r>
              <a:rPr lang="en-GB" sz="1100" i="1" dirty="0">
                <a:ea typeface="Verdana" panose="020B0604030504040204" pitchFamily="34" charset="0"/>
                <a:cs typeface="Verdana" panose="020B0604030504040204" pitchFamily="34" charset="0"/>
              </a:rPr>
              <a:t>: evidence for shallow enriched mantle beneath the Canary Islands.</a:t>
            </a:r>
            <a:r>
              <a:rPr lang="en-GB" sz="1100" dirty="0">
                <a:ea typeface="Verdana" panose="020B0604030504040204" pitchFamily="34" charset="0"/>
                <a:cs typeface="Verdana" panose="020B0604030504040204" pitchFamily="34" charset="0"/>
              </a:rPr>
              <a:t> Earth and Planetary Science Letters. 106; 44-63.</a:t>
            </a:r>
          </a:p>
          <a:p>
            <a:pPr lvl="0">
              <a:lnSpc>
                <a:spcPct val="115000"/>
              </a:lnSpc>
            </a:pPr>
            <a:r>
              <a:rPr lang="en-GB" sz="1100" dirty="0">
                <a:ea typeface="Verdana" panose="020B0604030504040204" pitchFamily="34" charset="0"/>
                <a:cs typeface="Verdana" panose="020B0604030504040204" pitchFamily="34" charset="0"/>
              </a:rPr>
              <a:t>José </a:t>
            </a:r>
            <a:r>
              <a:rPr lang="en-GB" sz="1100" dirty="0" err="1">
                <a:ea typeface="Verdana" panose="020B0604030504040204" pitchFamily="34" charset="0"/>
                <a:cs typeface="Verdana" panose="020B0604030504040204" pitchFamily="34" charset="0"/>
              </a:rPr>
              <a:t>Mangas</a:t>
            </a:r>
            <a:r>
              <a:rPr lang="en-GB" sz="1100" dirty="0">
                <a:ea typeface="Verdana" panose="020B0604030504040204" pitchFamily="34" charset="0"/>
                <a:cs typeface="Verdana" panose="020B0604030504040204" pitchFamily="34" charset="0"/>
              </a:rPr>
              <a:t> </a:t>
            </a:r>
            <a:r>
              <a:rPr lang="en-GB" sz="1100" dirty="0" err="1">
                <a:ea typeface="Verdana" panose="020B0604030504040204" pitchFamily="34" charset="0"/>
                <a:cs typeface="Verdana" panose="020B0604030504040204" pitchFamily="34" charset="0"/>
              </a:rPr>
              <a:t>Viñuela</a:t>
            </a:r>
            <a:r>
              <a:rPr lang="en-GB" sz="1100" dirty="0">
                <a:ea typeface="Verdana" panose="020B0604030504040204" pitchFamily="34" charset="0"/>
                <a:cs typeface="Verdana" panose="020B0604030504040204" pitchFamily="34" charset="0"/>
              </a:rPr>
              <a:t>. (2007). </a:t>
            </a:r>
            <a:r>
              <a:rPr lang="en-GB" sz="1100" i="1" dirty="0">
                <a:ea typeface="Verdana" panose="020B0604030504040204" pitchFamily="34" charset="0"/>
                <a:cs typeface="Verdana" panose="020B0604030504040204" pitchFamily="34" charset="0"/>
              </a:rPr>
              <a:t>The Canary Islands Hot Spot.</a:t>
            </a:r>
            <a:r>
              <a:rPr lang="en-GB" sz="1100" dirty="0">
                <a:ea typeface="Verdana" panose="020B0604030504040204" pitchFamily="34" charset="0"/>
                <a:cs typeface="Verdana" panose="020B0604030504040204" pitchFamily="34" charset="0"/>
              </a:rPr>
              <a:t> Available: http://www.mantleplumes.org/Canary.html. [Last accessed 04/11/2016.]</a:t>
            </a:r>
          </a:p>
          <a:p>
            <a:pPr lvl="0">
              <a:lnSpc>
                <a:spcPct val="115000"/>
              </a:lnSpc>
            </a:pPr>
            <a:r>
              <a:rPr lang="en-GB" sz="1100" dirty="0"/>
              <a:t>Menéndez, I., Silva, P., Martín-</a:t>
            </a:r>
            <a:r>
              <a:rPr lang="en-GB" sz="1100" dirty="0" err="1"/>
              <a:t>Betancor</a:t>
            </a:r>
            <a:r>
              <a:rPr lang="en-GB" sz="1100" dirty="0"/>
              <a:t>, M., Pérez-</a:t>
            </a:r>
            <a:r>
              <a:rPr lang="en-GB" sz="1100" dirty="0" err="1"/>
              <a:t>Torrado</a:t>
            </a:r>
            <a:r>
              <a:rPr lang="en-GB" sz="1100" dirty="0"/>
              <a:t>, F., </a:t>
            </a:r>
            <a:r>
              <a:rPr lang="en-GB" sz="1100" dirty="0" err="1"/>
              <a:t>Guillou</a:t>
            </a:r>
            <a:r>
              <a:rPr lang="en-GB" sz="1100" dirty="0"/>
              <a:t>, H. and </a:t>
            </a:r>
            <a:r>
              <a:rPr lang="en-GB" sz="1100" dirty="0" err="1"/>
              <a:t>Scaillet</a:t>
            </a:r>
            <a:r>
              <a:rPr lang="en-GB" sz="1100" dirty="0"/>
              <a:t>, S. (2008). Fluvial dissection, isostatic uplift, and geomorphological evolution of volcanic islands (Gran </a:t>
            </a:r>
            <a:r>
              <a:rPr lang="en-GB" sz="1100" dirty="0" err="1"/>
              <a:t>Canaria</a:t>
            </a:r>
            <a:r>
              <a:rPr lang="en-GB" sz="1100" dirty="0"/>
              <a:t>, Canary Islands, Spain). </a:t>
            </a:r>
            <a:r>
              <a:rPr lang="en-GB" sz="1100" i="1" dirty="0"/>
              <a:t>Geomorphology</a:t>
            </a:r>
            <a:r>
              <a:rPr lang="en-GB" sz="1100" dirty="0"/>
              <a:t>, 102(1), pp.189-203.</a:t>
            </a:r>
            <a:endParaRPr lang="en-GB" sz="1100" dirty="0">
              <a:ea typeface="Verdana" panose="020B0604030504040204" pitchFamily="34" charset="0"/>
              <a:cs typeface="Verdana" panose="020B0604030504040204" pitchFamily="34" charset="0"/>
            </a:endParaRPr>
          </a:p>
          <a:p>
            <a:pPr>
              <a:lnSpc>
                <a:spcPct val="107000"/>
              </a:lnSpc>
              <a:spcAft>
                <a:spcPts val="800"/>
              </a:spcAft>
            </a:pPr>
            <a:r>
              <a:rPr lang="en-GB" sz="1100" dirty="0"/>
              <a:t>Menéndez, I., Silva, P., Martín-</a:t>
            </a:r>
            <a:r>
              <a:rPr lang="en-GB" sz="1100" dirty="0" err="1"/>
              <a:t>Betancor</a:t>
            </a:r>
            <a:r>
              <a:rPr lang="en-GB" sz="1100" dirty="0"/>
              <a:t>, M., Pérez-</a:t>
            </a:r>
            <a:r>
              <a:rPr lang="en-GB" sz="1100" dirty="0" err="1"/>
              <a:t>Torrado</a:t>
            </a:r>
            <a:r>
              <a:rPr lang="en-GB" sz="1100" dirty="0"/>
              <a:t>, F., </a:t>
            </a:r>
            <a:r>
              <a:rPr lang="en-GB" sz="1100" dirty="0" err="1"/>
              <a:t>Guillou</a:t>
            </a:r>
            <a:r>
              <a:rPr lang="en-GB" sz="1100" dirty="0"/>
              <a:t>, H. and </a:t>
            </a:r>
            <a:r>
              <a:rPr lang="en-GB" sz="1100" dirty="0" err="1"/>
              <a:t>Scaillet</a:t>
            </a:r>
            <a:r>
              <a:rPr lang="en-GB" sz="1100" dirty="0"/>
              <a:t>, S. (2008). Fluvial dissection, isostatic uplift, and geomorphological evolution of volcanic islands (Gran </a:t>
            </a:r>
            <a:r>
              <a:rPr lang="en-GB" sz="1100" dirty="0" err="1"/>
              <a:t>Canaria</a:t>
            </a:r>
            <a:r>
              <a:rPr lang="en-GB" sz="1100" dirty="0"/>
              <a:t>, Canary Islands, Spain). </a:t>
            </a:r>
            <a:r>
              <a:rPr lang="en-GB" sz="1100" i="1" dirty="0"/>
              <a:t>Geomorphology</a:t>
            </a:r>
            <a:r>
              <a:rPr lang="en-GB" sz="1100" dirty="0"/>
              <a:t>, 102(1), pp.189-203.</a:t>
            </a:r>
            <a:endParaRPr lang="en-GB" sz="11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6470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n-GB" dirty="0">
                <a:solidFill>
                  <a:schemeClr val="bg1"/>
                </a:solidFill>
                <a:latin typeface="Verdana" charset="0"/>
                <a:ea typeface="Verdana" charset="0"/>
                <a:cs typeface="Verdana" charset="0"/>
              </a:rPr>
              <a:t>Introduction</a:t>
            </a:r>
          </a:p>
        </p:txBody>
      </p:sp>
      <p:sp>
        <p:nvSpPr>
          <p:cNvPr id="5" name="TextBox 4"/>
          <p:cNvSpPr txBox="1"/>
          <p:nvPr/>
        </p:nvSpPr>
        <p:spPr>
          <a:xfrm>
            <a:off x="611560" y="3789040"/>
            <a:ext cx="7920880" cy="369332"/>
          </a:xfrm>
          <a:prstGeom prst="rect">
            <a:avLst/>
          </a:prstGeom>
          <a:noFill/>
        </p:spPr>
        <p:txBody>
          <a:bodyPr wrap="square" rtlCol="0">
            <a:spAutoFit/>
          </a:bodyPr>
          <a:lstStyle/>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348735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Verdana" charset="0"/>
                <a:ea typeface="Verdana" charset="0"/>
                <a:cs typeface="Verdana" charset="0"/>
              </a:rPr>
              <a:t>Precursors and Onset of Activity</a:t>
            </a:r>
          </a:p>
        </p:txBody>
      </p:sp>
      <p:sp>
        <p:nvSpPr>
          <p:cNvPr id="3" name="Content Placeholder 2"/>
          <p:cNvSpPr>
            <a:spLocks noGrp="1"/>
          </p:cNvSpPr>
          <p:nvPr>
            <p:ph idx="1"/>
          </p:nvPr>
        </p:nvSpPr>
        <p:spPr>
          <a:xfrm>
            <a:off x="457200" y="1600200"/>
            <a:ext cx="3070176" cy="4781128"/>
          </a:xfrm>
        </p:spPr>
        <p:txBody>
          <a:bodyPr>
            <a:normAutofit fontScale="85000" lnSpcReduction="20000"/>
          </a:bodyPr>
          <a:lstStyle/>
          <a:p>
            <a:r>
              <a:rPr lang="en-GB" dirty="0"/>
              <a:t>There is uplift in the region of the </a:t>
            </a:r>
            <a:r>
              <a:rPr lang="en-GB" sz="2800" dirty="0"/>
              <a:t>Islands</a:t>
            </a:r>
            <a:r>
              <a:rPr lang="en-GB" sz="2400" dirty="0"/>
              <a:t>(A.B. Watts, 1996) (A. </a:t>
            </a:r>
            <a:r>
              <a:rPr lang="en-GB" sz="2400" dirty="0" err="1"/>
              <a:t>Hildenbrand</a:t>
            </a:r>
            <a:r>
              <a:rPr lang="en-GB" sz="2400" dirty="0"/>
              <a:t>, 2003)</a:t>
            </a:r>
          </a:p>
          <a:p>
            <a:r>
              <a:rPr lang="en-GB" dirty="0"/>
              <a:t>Erosional unloading responsible for uplift? </a:t>
            </a:r>
            <a:r>
              <a:rPr lang="en-GB" sz="2400" dirty="0"/>
              <a:t>(I. Mendez et al, 2008)</a:t>
            </a:r>
          </a:p>
          <a:p>
            <a:r>
              <a:rPr lang="en-GB" dirty="0"/>
              <a:t>No broad topographic swell – narrow plume? </a:t>
            </a:r>
            <a:r>
              <a:rPr lang="en-GB" sz="2400" dirty="0"/>
              <a:t>(A.B. Watts, 1994)</a:t>
            </a:r>
          </a:p>
          <a:p>
            <a:endParaRPr lang="en-GB" dirty="0"/>
          </a:p>
          <a:p>
            <a:pPr marL="514350" indent="-514350">
              <a:buClr>
                <a:schemeClr val="bg1"/>
              </a:buClr>
              <a:buFont typeface="+mj-lt"/>
              <a:buAutoNum type="arabicPeriod"/>
            </a:pPr>
            <a:endParaRPr lang="en-GB" dirty="0"/>
          </a:p>
        </p:txBody>
      </p:sp>
      <p:pic>
        <p:nvPicPr>
          <p:cNvPr id="4" name="Picture 3"/>
          <p:cNvPicPr>
            <a:picLocks noChangeAspect="1"/>
          </p:cNvPicPr>
          <p:nvPr/>
        </p:nvPicPr>
        <p:blipFill rotWithShape="1">
          <a:blip r:embed="rId3"/>
          <a:srcRect l="29523" t="27360" r="27310" b="25391"/>
          <a:stretch/>
        </p:blipFill>
        <p:spPr>
          <a:xfrm>
            <a:off x="3527376" y="2132856"/>
            <a:ext cx="5616624" cy="3456384"/>
          </a:xfrm>
          <a:prstGeom prst="rect">
            <a:avLst/>
          </a:prstGeom>
        </p:spPr>
      </p:pic>
      <p:sp>
        <p:nvSpPr>
          <p:cNvPr id="5" name="Content Placeholder 2"/>
          <p:cNvSpPr txBox="1">
            <a:spLocks/>
          </p:cNvSpPr>
          <p:nvPr/>
        </p:nvSpPr>
        <p:spPr>
          <a:xfrm>
            <a:off x="4249797" y="5589240"/>
            <a:ext cx="4464496" cy="71521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latin typeface="Verdana" panose="020B0604030504040204" pitchFamily="34" charset="0"/>
                <a:ea typeface="Verdana" panose="020B0604030504040204" pitchFamily="34" charset="0"/>
                <a:cs typeface="Verdana" panose="020B0604030504040204" pitchFamily="34" charset="0"/>
              </a:rPr>
              <a:t>Figure 1: Profiles of the geoid anomalies and topography. </a:t>
            </a:r>
            <a:r>
              <a:rPr lang="en-GB" sz="1600" dirty="0"/>
              <a:t>(A.B. Watts, 1994)</a:t>
            </a:r>
          </a:p>
          <a:p>
            <a:pPr marL="0" indent="0">
              <a:buFont typeface="Arial" panose="020B0604020202020204" pitchFamily="34" charset="0"/>
              <a:buNone/>
            </a:pPr>
            <a:endParaRPr lang="en-GB" sz="16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9653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latin typeface="Verdana" panose="020B0604030504040204" pitchFamily="34" charset="0"/>
                <a:ea typeface="Verdana" panose="020B0604030504040204" pitchFamily="34" charset="0"/>
                <a:cs typeface="Verdana" panose="020B0604030504040204" pitchFamily="34" charset="0"/>
              </a:rPr>
              <a:t>Time History of Volcanism</a:t>
            </a:r>
          </a:p>
        </p:txBody>
      </p:sp>
      <p:sp>
        <p:nvSpPr>
          <p:cNvPr id="3" name="Content Placeholder 2"/>
          <p:cNvSpPr>
            <a:spLocks noGrp="1"/>
          </p:cNvSpPr>
          <p:nvPr>
            <p:ph idx="1"/>
          </p:nvPr>
        </p:nvSpPr>
        <p:spPr>
          <a:xfrm>
            <a:off x="179512" y="5272608"/>
            <a:ext cx="4464496" cy="2404864"/>
          </a:xfrm>
        </p:spPr>
        <p:txBody>
          <a:bodyPr>
            <a:normAutofit/>
          </a:bodyPr>
          <a:lstStyle/>
          <a:p>
            <a:pPr marL="0" indent="0">
              <a:buNone/>
            </a:pPr>
            <a:r>
              <a:rPr lang="en-GB" sz="1600" dirty="0">
                <a:latin typeface="Verdana" panose="020B0604030504040204" pitchFamily="34" charset="0"/>
                <a:ea typeface="Verdana" panose="020B0604030504040204" pitchFamily="34" charset="0"/>
                <a:cs typeface="Verdana" panose="020B0604030504040204" pitchFamily="34" charset="0"/>
              </a:rPr>
              <a:t>Figure 2:</a:t>
            </a:r>
          </a:p>
          <a:p>
            <a:pPr marL="0" indent="0">
              <a:buNone/>
            </a:pPr>
            <a:r>
              <a:rPr lang="en-GB" sz="1600" dirty="0">
                <a:latin typeface="Verdana" panose="020B0604030504040204" pitchFamily="34" charset="0"/>
                <a:ea typeface="Verdana" panose="020B0604030504040204" pitchFamily="34" charset="0"/>
                <a:cs typeface="Verdana" panose="020B0604030504040204" pitchFamily="34" charset="0"/>
              </a:rPr>
              <a:t>Eruption rate versus age for the 3 volcanic cycles</a:t>
            </a:r>
          </a:p>
          <a:p>
            <a:pPr marL="0" indent="0">
              <a:buNone/>
            </a:pPr>
            <a:r>
              <a:rPr lang="en-GB" sz="1600" dirty="0">
                <a:latin typeface="Verdana" panose="020B0604030504040204" pitchFamily="34" charset="0"/>
                <a:ea typeface="Verdana" panose="020B0604030504040204" pitchFamily="34" charset="0"/>
                <a:cs typeface="Verdana" panose="020B0604030504040204" pitchFamily="34" charset="0"/>
              </a:rPr>
              <a:t>(</a:t>
            </a:r>
            <a:r>
              <a:rPr lang="en-GB" sz="1600" dirty="0" err="1">
                <a:latin typeface="Verdana" panose="020B0604030504040204" pitchFamily="34" charset="0"/>
                <a:ea typeface="Verdana" panose="020B0604030504040204" pitchFamily="34" charset="0"/>
                <a:cs typeface="Verdana" panose="020B0604030504040204" pitchFamily="34" charset="0"/>
              </a:rPr>
              <a:t>Hoernle</a:t>
            </a:r>
            <a:r>
              <a:rPr lang="en-GB" sz="1600" dirty="0">
                <a:latin typeface="Verdana" panose="020B0604030504040204" pitchFamily="34" charset="0"/>
                <a:ea typeface="Verdana" panose="020B0604030504040204" pitchFamily="34" charset="0"/>
                <a:cs typeface="Verdana" panose="020B0604030504040204" pitchFamily="34" charset="0"/>
              </a:rPr>
              <a:t>, Tilton, and </a:t>
            </a:r>
            <a:r>
              <a:rPr lang="en-GB" sz="1600" dirty="0" err="1">
                <a:latin typeface="Verdana" panose="020B0604030504040204" pitchFamily="34" charset="0"/>
                <a:ea typeface="Verdana" panose="020B0604030504040204" pitchFamily="34" charset="0"/>
                <a:cs typeface="Verdana" panose="020B0604030504040204" pitchFamily="34" charset="0"/>
              </a:rPr>
              <a:t>Schmincke</a:t>
            </a:r>
            <a:r>
              <a:rPr lang="en-GB" sz="1600" dirty="0">
                <a:latin typeface="Verdana" panose="020B0604030504040204" pitchFamily="34" charset="0"/>
                <a:ea typeface="Verdana" panose="020B0604030504040204" pitchFamily="34" charset="0"/>
                <a:cs typeface="Verdana" panose="020B0604030504040204" pitchFamily="34" charset="0"/>
              </a:rPr>
              <a:t> (1991))</a:t>
            </a:r>
          </a:p>
          <a:p>
            <a:pPr marL="0" indent="0">
              <a:buNone/>
            </a:pPr>
            <a:endParaRPr lang="en-GB" sz="2400"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54" t="13889" r="39784" b="27913"/>
          <a:stretch/>
        </p:blipFill>
        <p:spPr bwMode="auto">
          <a:xfrm>
            <a:off x="110837" y="1269200"/>
            <a:ext cx="4461163"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4716016" y="1340768"/>
            <a:ext cx="4320480" cy="51845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latin typeface="Verdana" panose="020B0604030504040204" pitchFamily="34" charset="0"/>
                <a:ea typeface="Verdana" panose="020B0604030504040204" pitchFamily="34" charset="0"/>
                <a:cs typeface="Verdana" panose="020B0604030504040204" pitchFamily="34" charset="0"/>
              </a:rPr>
              <a:t>As seen on Figure, there have been 3 volcanic cycles:</a:t>
            </a:r>
          </a:p>
          <a:p>
            <a:pPr>
              <a:buFont typeface="Symbol" panose="05050102010706020507" pitchFamily="18" charset="2"/>
              <a:buChar char=""/>
            </a:pPr>
            <a:r>
              <a:rPr lang="en-GB" sz="2000" dirty="0">
                <a:latin typeface="Verdana" panose="020B0604030504040204" pitchFamily="34" charset="0"/>
                <a:ea typeface="Verdana" panose="020B0604030504040204" pitchFamily="34" charset="0"/>
                <a:cs typeface="Verdana" panose="020B0604030504040204" pitchFamily="34" charset="0"/>
              </a:rPr>
              <a:t>Miocene (shield volcanism)</a:t>
            </a:r>
          </a:p>
          <a:p>
            <a:pPr>
              <a:buFont typeface="Symbol" panose="05050102010706020507" pitchFamily="18" charset="2"/>
              <a:buChar char=""/>
            </a:pPr>
            <a:r>
              <a:rPr lang="en-GB" sz="2000" dirty="0">
                <a:latin typeface="Verdana" panose="020B0604030504040204" pitchFamily="34" charset="0"/>
                <a:ea typeface="Verdana" panose="020B0604030504040204" pitchFamily="34" charset="0"/>
                <a:cs typeface="Verdana" panose="020B0604030504040204" pitchFamily="34" charset="0"/>
              </a:rPr>
              <a:t>Pliocene (1</a:t>
            </a:r>
            <a:r>
              <a:rPr lang="en-GB" sz="2000" baseline="30000" dirty="0">
                <a:latin typeface="Verdana" panose="020B0604030504040204" pitchFamily="34" charset="0"/>
                <a:ea typeface="Verdana" panose="020B0604030504040204" pitchFamily="34" charset="0"/>
                <a:cs typeface="Verdana" panose="020B0604030504040204" pitchFamily="34" charset="0"/>
              </a:rPr>
              <a:t>st</a:t>
            </a:r>
            <a:r>
              <a:rPr lang="en-GB" sz="2000" dirty="0">
                <a:latin typeface="Verdana" panose="020B0604030504040204" pitchFamily="34" charset="0"/>
                <a:ea typeface="Verdana" panose="020B0604030504040204" pitchFamily="34" charset="0"/>
                <a:cs typeface="Verdana" panose="020B0604030504040204" pitchFamily="34" charset="0"/>
              </a:rPr>
              <a:t> rejuvenated)</a:t>
            </a:r>
          </a:p>
          <a:p>
            <a:pPr>
              <a:buFont typeface="Symbol" panose="05050102010706020507" pitchFamily="18" charset="2"/>
              <a:buChar char=""/>
            </a:pPr>
            <a:r>
              <a:rPr lang="en-GB" sz="2000" dirty="0">
                <a:latin typeface="Verdana" panose="020B0604030504040204" pitchFamily="34" charset="0"/>
                <a:ea typeface="Verdana" panose="020B0604030504040204" pitchFamily="34" charset="0"/>
                <a:cs typeface="Verdana" panose="020B0604030504040204" pitchFamily="34" charset="0"/>
              </a:rPr>
              <a:t>Quaternary (2</a:t>
            </a:r>
            <a:r>
              <a:rPr lang="en-GB" sz="2000" baseline="30000" dirty="0">
                <a:latin typeface="Verdana" panose="020B0604030504040204" pitchFamily="34" charset="0"/>
                <a:ea typeface="Verdana" panose="020B0604030504040204" pitchFamily="34" charset="0"/>
                <a:cs typeface="Verdana" panose="020B0604030504040204" pitchFamily="34" charset="0"/>
              </a:rPr>
              <a:t>nd</a:t>
            </a:r>
            <a:r>
              <a:rPr lang="en-GB" sz="2000" dirty="0">
                <a:latin typeface="Verdana" panose="020B0604030504040204" pitchFamily="34" charset="0"/>
                <a:ea typeface="Verdana" panose="020B0604030504040204" pitchFamily="34" charset="0"/>
                <a:cs typeface="Verdana" panose="020B0604030504040204" pitchFamily="34" charset="0"/>
              </a:rPr>
              <a:t> rejuvenation)</a:t>
            </a:r>
          </a:p>
          <a:p>
            <a:r>
              <a:rPr lang="en-GB" sz="2000" dirty="0">
                <a:latin typeface="Verdana" panose="020B0604030504040204" pitchFamily="34" charset="0"/>
                <a:ea typeface="Verdana" panose="020B0604030504040204" pitchFamily="34" charset="0"/>
                <a:cs typeface="Verdana" panose="020B0604030504040204" pitchFamily="34" charset="0"/>
              </a:rPr>
              <a:t>Intermittent eruptions</a:t>
            </a:r>
          </a:p>
          <a:p>
            <a:pPr>
              <a:buFont typeface="Symbol" panose="05050102010706020507" pitchFamily="18" charset="2"/>
              <a:buChar char=""/>
            </a:pPr>
            <a:r>
              <a:rPr lang="en-GB" sz="2000" dirty="0" err="1">
                <a:latin typeface="Verdana" panose="020B0604030504040204" pitchFamily="34" charset="0"/>
                <a:ea typeface="Verdana" panose="020B0604030504040204" pitchFamily="34" charset="0"/>
                <a:cs typeface="Verdana" panose="020B0604030504040204" pitchFamily="34" charset="0"/>
              </a:rPr>
              <a:t>Anaga</a:t>
            </a:r>
            <a:r>
              <a:rPr lang="en-GB" sz="2000" dirty="0">
                <a:latin typeface="Verdana" panose="020B0604030504040204" pitchFamily="34" charset="0"/>
                <a:ea typeface="Verdana" panose="020B0604030504040204" pitchFamily="34" charset="0"/>
                <a:cs typeface="Verdana" panose="020B0604030504040204" pitchFamily="34" charset="0"/>
              </a:rPr>
              <a:t>, northern Tenerife, sees a large difference in rock ages from slope to slope (</a:t>
            </a:r>
            <a:r>
              <a:rPr lang="en-GB" sz="2000" dirty="0" err="1">
                <a:latin typeface="Verdana" panose="020B0604030504040204" pitchFamily="34" charset="0"/>
                <a:ea typeface="Verdana" panose="020B0604030504040204" pitchFamily="34" charset="0"/>
                <a:cs typeface="Verdana" panose="020B0604030504040204" pitchFamily="34" charset="0"/>
              </a:rPr>
              <a:t>Ancochea</a:t>
            </a:r>
            <a:r>
              <a:rPr lang="en-GB" sz="2000" dirty="0">
                <a:latin typeface="Verdana" panose="020B0604030504040204" pitchFamily="34" charset="0"/>
                <a:ea typeface="Verdana" panose="020B0604030504040204" pitchFamily="34" charset="0"/>
                <a:cs typeface="Verdana" panose="020B0604030504040204" pitchFamily="34" charset="0"/>
              </a:rPr>
              <a:t> et al 1990)</a:t>
            </a:r>
          </a:p>
          <a:p>
            <a:r>
              <a:rPr lang="en-GB" sz="2000" dirty="0" err="1">
                <a:latin typeface="Verdana" panose="020B0604030504040204" pitchFamily="34" charset="0"/>
                <a:ea typeface="Verdana" panose="020B0604030504040204" pitchFamily="34" charset="0"/>
                <a:cs typeface="Verdana" panose="020B0604030504040204" pitchFamily="34" charset="0"/>
              </a:rPr>
              <a:t>Picrite</a:t>
            </a:r>
            <a:r>
              <a:rPr lang="en-GB" sz="2000" dirty="0">
                <a:latin typeface="Verdana" panose="020B0604030504040204" pitchFamily="34" charset="0"/>
                <a:ea typeface="Verdana" panose="020B0604030504040204" pitchFamily="34" charset="0"/>
                <a:cs typeface="Verdana" panose="020B0604030504040204" pitchFamily="34" charset="0"/>
              </a:rPr>
              <a:t> was an early eruption product</a:t>
            </a:r>
          </a:p>
          <a:p>
            <a:r>
              <a:rPr lang="en-GB" sz="2000" dirty="0">
                <a:latin typeface="Verdana" panose="020B0604030504040204" pitchFamily="34" charset="0"/>
                <a:ea typeface="Verdana" panose="020B0604030504040204" pitchFamily="34" charset="0"/>
                <a:cs typeface="Verdana" panose="020B0604030504040204" pitchFamily="34" charset="0"/>
              </a:rPr>
              <a:t>Larger volume at start but not enough to be classed as a flood basalt</a:t>
            </a:r>
          </a:p>
          <a:p>
            <a:pPr marL="0" indent="0">
              <a:buNone/>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48076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en-GB" dirty="0">
                <a:latin typeface="Verdana" panose="020B0604030504040204" pitchFamily="34" charset="0"/>
                <a:ea typeface="Verdana" panose="020B0604030504040204" pitchFamily="34" charset="0"/>
                <a:cs typeface="Verdana" panose="020B0604030504040204" pitchFamily="34" charset="0"/>
              </a:rPr>
              <a:t>Time History of Volcanism</a:t>
            </a:r>
          </a:p>
        </p:txBody>
      </p:sp>
      <p:sp>
        <p:nvSpPr>
          <p:cNvPr id="3" name="Content Placeholder 2"/>
          <p:cNvSpPr>
            <a:spLocks noGrp="1"/>
          </p:cNvSpPr>
          <p:nvPr>
            <p:ph idx="1"/>
          </p:nvPr>
        </p:nvSpPr>
        <p:spPr>
          <a:xfrm>
            <a:off x="558141" y="4653136"/>
            <a:ext cx="8229600" cy="1979333"/>
          </a:xfrm>
        </p:spPr>
        <p:txBody>
          <a:bodyPr>
            <a:normAutofit/>
          </a:bodyPr>
          <a:lstStyle/>
          <a:p>
            <a:pPr>
              <a:buClr>
                <a:schemeClr val="bg1"/>
              </a:buClr>
              <a:buFont typeface="Courier New" panose="02070309020205020404" pitchFamily="49" charset="0"/>
              <a:buChar char="o"/>
            </a:pPr>
            <a:r>
              <a:rPr lang="en-GB" sz="2400" dirty="0">
                <a:latin typeface="Verdana" panose="020B0604030504040204" pitchFamily="34" charset="0"/>
                <a:ea typeface="Verdana" panose="020B0604030504040204" pitchFamily="34" charset="0"/>
                <a:cs typeface="Verdana" panose="020B0604030504040204" pitchFamily="34" charset="0"/>
              </a:rPr>
              <a:t>Age of volcanism decreases to the West in a time-progressive chain.</a:t>
            </a:r>
          </a:p>
        </p:txBody>
      </p:sp>
      <p:grpSp>
        <p:nvGrpSpPr>
          <p:cNvPr id="6" name="Group 5"/>
          <p:cNvGrpSpPr/>
          <p:nvPr/>
        </p:nvGrpSpPr>
        <p:grpSpPr>
          <a:xfrm>
            <a:off x="412701" y="1124744"/>
            <a:ext cx="8318598" cy="3240000"/>
            <a:chOff x="429866" y="1124744"/>
            <a:chExt cx="8318598" cy="3240000"/>
          </a:xfrm>
        </p:grpSpPr>
        <p:pic>
          <p:nvPicPr>
            <p:cNvPr id="4" name="Picture 3"/>
            <p:cNvPicPr>
              <a:picLocks noChangeAspect="1"/>
            </p:cNvPicPr>
            <p:nvPr/>
          </p:nvPicPr>
          <p:blipFill rotWithShape="1">
            <a:blip r:embed="rId3"/>
            <a:srcRect l="14992" t="15311" r="16947" b="19461"/>
            <a:stretch/>
          </p:blipFill>
          <p:spPr bwMode="auto">
            <a:xfrm>
              <a:off x="429866" y="1124744"/>
              <a:ext cx="6014342" cy="3240000"/>
            </a:xfrm>
            <a:prstGeom prst="rect">
              <a:avLst/>
            </a:prstGeom>
            <a:ln>
              <a:noFill/>
            </a:ln>
            <a:extLst>
              <a:ext uri="{53640926-AAD7-44D8-BBD7-CCE9431645EC}">
                <a14:shadowObscured xmlns:a14="http://schemas.microsoft.com/office/drawing/2010/main"/>
              </a:ext>
            </a:extLst>
          </p:spPr>
        </p:pic>
        <p:sp>
          <p:nvSpPr>
            <p:cNvPr id="5" name="Content Placeholder 2"/>
            <p:cNvSpPr txBox="1">
              <a:spLocks/>
            </p:cNvSpPr>
            <p:nvPr/>
          </p:nvSpPr>
          <p:spPr>
            <a:xfrm>
              <a:off x="6372200" y="1556792"/>
              <a:ext cx="2376264" cy="2404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dirty="0">
                  <a:latin typeface="Verdana" panose="020B0604030504040204" pitchFamily="34" charset="0"/>
                  <a:ea typeface="Verdana" panose="020B0604030504040204" pitchFamily="34" charset="0"/>
                  <a:cs typeface="Verdana" panose="020B0604030504040204" pitchFamily="34" charset="0"/>
                </a:rPr>
                <a:t>Figure 3:</a:t>
              </a:r>
            </a:p>
            <a:p>
              <a:pPr marL="0" indent="0">
                <a:buFont typeface="Arial" panose="020B0604020202020204" pitchFamily="34" charset="0"/>
                <a:buNone/>
              </a:pPr>
              <a:r>
                <a:rPr lang="en-GB" sz="1600" dirty="0">
                  <a:latin typeface="Verdana" panose="020B0604030504040204" pitchFamily="34" charset="0"/>
                  <a:ea typeface="Verdana" panose="020B0604030504040204" pitchFamily="34" charset="0"/>
                  <a:cs typeface="Verdana" panose="020B0604030504040204" pitchFamily="34" charset="0"/>
                </a:rPr>
                <a:t>Geographical map showing ages of the different Canary Islands in million years.</a:t>
              </a:r>
            </a:p>
            <a:p>
              <a:pPr marL="0" indent="0">
                <a:buFont typeface="Arial" panose="020B0604020202020204" pitchFamily="34" charset="0"/>
                <a:buNone/>
              </a:pPr>
              <a:r>
                <a:rPr lang="en-GB" sz="1600" dirty="0">
                  <a:latin typeface="Verdana" panose="020B0604030504040204" pitchFamily="34" charset="0"/>
                  <a:ea typeface="Verdana" panose="020B0604030504040204" pitchFamily="34" charset="0"/>
                  <a:cs typeface="Verdana" panose="020B0604030504040204" pitchFamily="34" charset="0"/>
                </a:rPr>
                <a:t>(</a:t>
              </a:r>
              <a:r>
                <a:rPr lang="en-GB" sz="1600" dirty="0" err="1">
                  <a:latin typeface="Verdana" panose="020B0604030504040204" pitchFamily="34" charset="0"/>
                  <a:ea typeface="Verdana" panose="020B0604030504040204" pitchFamily="34" charset="0"/>
                  <a:cs typeface="Verdana" panose="020B0604030504040204" pitchFamily="34" charset="0"/>
                </a:rPr>
                <a:t>Carrecado</a:t>
              </a:r>
              <a:r>
                <a:rPr lang="en-GB" sz="1600" dirty="0">
                  <a:latin typeface="Verdana" panose="020B0604030504040204" pitchFamily="34" charset="0"/>
                  <a:ea typeface="Verdana" panose="020B0604030504040204" pitchFamily="34" charset="0"/>
                  <a:cs typeface="Verdana" panose="020B0604030504040204" pitchFamily="34" charset="0"/>
                </a:rPr>
                <a:t> et al (2002)</a:t>
              </a:r>
            </a:p>
            <a:p>
              <a:pPr marL="0" indent="0">
                <a:buFont typeface="Arial" panose="020B0604020202020204" pitchFamily="34" charset="0"/>
                <a:buNone/>
              </a:pPr>
              <a:endParaRPr lang="en-GB" sz="2400" dirty="0">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065844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Chemical and Temperature Anomalies</a:t>
            </a:r>
          </a:p>
        </p:txBody>
      </p:sp>
      <p:sp>
        <p:nvSpPr>
          <p:cNvPr id="3" name="Content Placeholder 2"/>
          <p:cNvSpPr>
            <a:spLocks noGrp="1"/>
          </p:cNvSpPr>
          <p:nvPr>
            <p:ph idx="1"/>
          </p:nvPr>
        </p:nvSpPr>
        <p:spPr>
          <a:xfrm>
            <a:off x="1547664" y="5162123"/>
            <a:ext cx="6480720" cy="1308109"/>
          </a:xfrm>
        </p:spPr>
        <p:txBody>
          <a:bodyPr>
            <a:normAutofit fontScale="70000" lnSpcReduction="20000"/>
          </a:bodyPr>
          <a:lstStyle/>
          <a:p>
            <a:r>
              <a:rPr lang="en-GB" dirty="0"/>
              <a:t>Possible positive temperature anomaly in the mantle.</a:t>
            </a:r>
          </a:p>
          <a:p>
            <a:r>
              <a:rPr lang="en-GB" dirty="0"/>
              <a:t>Recycled crust and lithosphere in mantle source.</a:t>
            </a:r>
          </a:p>
          <a:p>
            <a:r>
              <a:rPr lang="en-GB" dirty="0"/>
              <a:t>HIMU source</a:t>
            </a:r>
          </a:p>
        </p:txBody>
      </p:sp>
      <p:pic>
        <p:nvPicPr>
          <p:cNvPr id="4" name="Picture 3"/>
          <p:cNvPicPr>
            <a:picLocks noChangeAspect="1"/>
          </p:cNvPicPr>
          <p:nvPr/>
        </p:nvPicPr>
        <p:blipFill rotWithShape="1">
          <a:blip r:embed="rId3"/>
          <a:srcRect t="1" b="66719"/>
          <a:stretch/>
        </p:blipFill>
        <p:spPr>
          <a:xfrm>
            <a:off x="4664639" y="1526524"/>
            <a:ext cx="4248472" cy="2694748"/>
          </a:xfrm>
          <a:prstGeom prst="rect">
            <a:avLst/>
          </a:prstGeom>
        </p:spPr>
      </p:pic>
      <p:sp>
        <p:nvSpPr>
          <p:cNvPr id="5" name="Content Placeholder 2"/>
          <p:cNvSpPr txBox="1">
            <a:spLocks/>
          </p:cNvSpPr>
          <p:nvPr/>
        </p:nvSpPr>
        <p:spPr>
          <a:xfrm>
            <a:off x="4880663" y="4203949"/>
            <a:ext cx="3816424" cy="849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dirty="0">
                <a:latin typeface="Calibri" panose="020F0502020204030204" pitchFamily="34" charset="0"/>
                <a:ea typeface="Verdana" panose="020B0604030504040204" pitchFamily="34" charset="0"/>
                <a:cs typeface="Verdana" panose="020B0604030504040204" pitchFamily="34" charset="0"/>
              </a:rPr>
              <a:t>Figure 5: Mixing curves between common mantle component and recycled oceanic crust and sediments. (Day et al., 2010)</a:t>
            </a:r>
          </a:p>
          <a:p>
            <a:pPr marL="0" indent="0">
              <a:buFont typeface="Arial" panose="020B0604020202020204" pitchFamily="34" charset="0"/>
              <a:buNone/>
            </a:pPr>
            <a:endParaRPr lang="en-GB" sz="24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4"/>
          <a:stretch>
            <a:fillRect/>
          </a:stretch>
        </p:blipFill>
        <p:spPr>
          <a:xfrm>
            <a:off x="284910" y="1509201"/>
            <a:ext cx="4288626" cy="2694748"/>
          </a:xfrm>
          <a:prstGeom prst="rect">
            <a:avLst/>
          </a:prstGeom>
        </p:spPr>
      </p:pic>
      <p:sp>
        <p:nvSpPr>
          <p:cNvPr id="7" name="TextBox 6"/>
          <p:cNvSpPr txBox="1"/>
          <p:nvPr/>
        </p:nvSpPr>
        <p:spPr>
          <a:xfrm>
            <a:off x="611560" y="4437112"/>
            <a:ext cx="3869981" cy="461665"/>
          </a:xfrm>
          <a:prstGeom prst="rect">
            <a:avLst/>
          </a:prstGeom>
          <a:noFill/>
        </p:spPr>
        <p:txBody>
          <a:bodyPr wrap="square" rtlCol="0">
            <a:spAutoFit/>
          </a:bodyPr>
          <a:lstStyle/>
          <a:p>
            <a:r>
              <a:rPr lang="en-GB" sz="1200" dirty="0"/>
              <a:t>Figure 4. Trace elements in the shield stage lavas on Canary Islands. (</a:t>
            </a:r>
            <a:r>
              <a:rPr lang="en-GB" sz="1200" dirty="0" err="1"/>
              <a:t>Gurrenko</a:t>
            </a:r>
            <a:r>
              <a:rPr lang="en-GB" sz="1200" dirty="0"/>
              <a:t> et al. 2006)</a:t>
            </a:r>
          </a:p>
        </p:txBody>
      </p:sp>
    </p:spTree>
    <p:extLst>
      <p:ext uri="{BB962C8B-B14F-4D97-AF65-F5344CB8AC3E}">
        <p14:creationId xmlns:p14="http://schemas.microsoft.com/office/powerpoint/2010/main" val="142724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Verdana" charset="0"/>
                <a:ea typeface="Verdana" charset="0"/>
                <a:cs typeface="Verdana" charset="0"/>
              </a:rPr>
              <a:t>Mantle Structure Beneath Islands</a:t>
            </a:r>
          </a:p>
        </p:txBody>
      </p:sp>
      <p:sp>
        <p:nvSpPr>
          <p:cNvPr id="3" name="Content Placeholder 2"/>
          <p:cNvSpPr>
            <a:spLocks noGrp="1"/>
          </p:cNvSpPr>
          <p:nvPr>
            <p:ph idx="1"/>
          </p:nvPr>
        </p:nvSpPr>
        <p:spPr>
          <a:xfrm>
            <a:off x="457200" y="1711349"/>
            <a:ext cx="5915000" cy="4525963"/>
          </a:xfrm>
        </p:spPr>
        <p:txBody>
          <a:bodyPr>
            <a:normAutofit/>
          </a:bodyPr>
          <a:lstStyle/>
          <a:p>
            <a:pPr>
              <a:buClr>
                <a:schemeClr val="bg1"/>
              </a:buClr>
            </a:pPr>
            <a:r>
              <a:rPr lang="en-GB" sz="2000" dirty="0">
                <a:latin typeface="Verdana" charset="0"/>
                <a:ea typeface="Verdana" charset="0"/>
                <a:cs typeface="Verdana" charset="0"/>
              </a:rPr>
              <a:t>No evidence of Eastward flux flow </a:t>
            </a:r>
            <a:r>
              <a:rPr lang="en-GB" sz="1100" dirty="0">
                <a:latin typeface="Verdana" charset="0"/>
                <a:ea typeface="Verdana" charset="0"/>
                <a:cs typeface="Verdana" charset="0"/>
              </a:rPr>
              <a:t>(Martinez-Arevalo et al)</a:t>
            </a:r>
          </a:p>
          <a:p>
            <a:pPr>
              <a:buClr>
                <a:schemeClr val="bg1"/>
              </a:buClr>
            </a:pPr>
            <a:endParaRPr lang="en-GB" sz="2000" dirty="0">
              <a:latin typeface="Verdana" charset="0"/>
              <a:ea typeface="Verdana" charset="0"/>
              <a:cs typeface="Verdana" charset="0"/>
            </a:endParaRPr>
          </a:p>
          <a:p>
            <a:pPr>
              <a:buClr>
                <a:schemeClr val="bg1"/>
              </a:buClr>
            </a:pPr>
            <a:r>
              <a:rPr lang="en-GB" sz="2000" dirty="0">
                <a:latin typeface="Verdana" charset="0"/>
                <a:ea typeface="Verdana" charset="0"/>
                <a:cs typeface="Verdana" charset="0"/>
              </a:rPr>
              <a:t>Evidence for thinning of transition zone?</a:t>
            </a:r>
          </a:p>
        </p:txBody>
      </p:sp>
      <p:pic>
        <p:nvPicPr>
          <p:cNvPr id="5" name="Picture 4"/>
          <p:cNvPicPr/>
          <p:nvPr/>
        </p:nvPicPr>
        <p:blipFill rotWithShape="1">
          <a:blip r:embed="rId3">
            <a:extLst>
              <a:ext uri="{28A0092B-C50C-407E-A947-70E740481C1C}">
                <a14:useLocalDpi xmlns:a14="http://schemas.microsoft.com/office/drawing/2010/main" val="0"/>
              </a:ext>
            </a:extLst>
          </a:blip>
          <a:srcRect t="-103" b="-1"/>
          <a:stretch/>
        </p:blipFill>
        <p:spPr>
          <a:xfrm>
            <a:off x="6372200" y="980728"/>
            <a:ext cx="2301453" cy="5174010"/>
          </a:xfrm>
          <a:prstGeom prst="rect">
            <a:avLst/>
          </a:prstGeom>
        </p:spPr>
      </p:pic>
      <p:sp>
        <p:nvSpPr>
          <p:cNvPr id="6" name="TextBox 5"/>
          <p:cNvSpPr txBox="1"/>
          <p:nvPr/>
        </p:nvSpPr>
        <p:spPr>
          <a:xfrm>
            <a:off x="5292080" y="6165304"/>
            <a:ext cx="3960440" cy="646331"/>
          </a:xfrm>
          <a:prstGeom prst="rect">
            <a:avLst/>
          </a:prstGeom>
          <a:noFill/>
        </p:spPr>
        <p:txBody>
          <a:bodyPr wrap="square" rtlCol="0">
            <a:spAutoFit/>
          </a:bodyPr>
          <a:lstStyle/>
          <a:p>
            <a:r>
              <a:rPr lang="en-US" sz="1200" dirty="0">
                <a:latin typeface="Verdana" charset="0"/>
                <a:ea typeface="Verdana" charset="0"/>
                <a:cs typeface="Verdana" charset="0"/>
              </a:rPr>
              <a:t>Figure 7: 3D tomographic view of proposed plume beneath the Canary Islands (</a:t>
            </a:r>
            <a:r>
              <a:rPr lang="en-US" sz="1200" i="1" dirty="0" err="1">
                <a:latin typeface="Verdana" charset="0"/>
                <a:ea typeface="Verdana" charset="0"/>
                <a:cs typeface="Verdana" charset="0"/>
              </a:rPr>
              <a:t>Montelli</a:t>
            </a:r>
            <a:r>
              <a:rPr lang="en-US" sz="1200" i="1" dirty="0">
                <a:latin typeface="Verdana" charset="0"/>
                <a:ea typeface="Verdana" charset="0"/>
                <a:cs typeface="Verdana" charset="0"/>
              </a:rPr>
              <a:t> et al. 2004)</a:t>
            </a:r>
            <a:r>
              <a:rPr lang="en-US" sz="1200" dirty="0">
                <a:latin typeface="Verdana" charset="0"/>
                <a:ea typeface="Verdana" charset="0"/>
                <a:cs typeface="Verdana" charset="0"/>
              </a:rPr>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400" y="1340768"/>
            <a:ext cx="864096" cy="3772517"/>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539552" y="3356992"/>
            <a:ext cx="5328592" cy="2021188"/>
          </a:xfrm>
          <a:prstGeom prst="rect">
            <a:avLst/>
          </a:prstGeom>
        </p:spPr>
      </p:pic>
      <p:sp>
        <p:nvSpPr>
          <p:cNvPr id="9" name="TextBox 8"/>
          <p:cNvSpPr txBox="1"/>
          <p:nvPr/>
        </p:nvSpPr>
        <p:spPr>
          <a:xfrm>
            <a:off x="486631" y="5502614"/>
            <a:ext cx="4690864" cy="646331"/>
          </a:xfrm>
          <a:prstGeom prst="rect">
            <a:avLst/>
          </a:prstGeom>
          <a:noFill/>
        </p:spPr>
        <p:txBody>
          <a:bodyPr wrap="square" rtlCol="0">
            <a:spAutoFit/>
          </a:bodyPr>
          <a:lstStyle/>
          <a:p>
            <a:r>
              <a:rPr lang="en-US" sz="1200" dirty="0">
                <a:latin typeface="Verdana" charset="0"/>
                <a:ea typeface="Verdana" charset="0"/>
                <a:cs typeface="Verdana" charset="0"/>
              </a:rPr>
              <a:t>Figure 6: </a:t>
            </a:r>
            <a:r>
              <a:rPr lang="en-US" sz="1200" dirty="0" err="1">
                <a:latin typeface="Verdana" charset="0"/>
                <a:ea typeface="Verdana" charset="0"/>
                <a:cs typeface="Verdana" charset="0"/>
              </a:rPr>
              <a:t>Vp</a:t>
            </a:r>
            <a:r>
              <a:rPr lang="en-US" sz="1200" dirty="0">
                <a:latin typeface="Verdana" charset="0"/>
                <a:ea typeface="Verdana" charset="0"/>
                <a:cs typeface="Verdana" charset="0"/>
              </a:rPr>
              <a:t> models of the shallow Earth structure produced with forward modelling at 0.5 Hz (</a:t>
            </a:r>
            <a:r>
              <a:rPr lang="en-GB" sz="1200" i="1" dirty="0">
                <a:latin typeface="Verdana" charset="0"/>
                <a:ea typeface="Verdana" charset="0"/>
                <a:cs typeface="Verdana" charset="0"/>
              </a:rPr>
              <a:t>Martinez-Arevalo et al</a:t>
            </a:r>
            <a:r>
              <a:rPr lang="en-US" sz="1200" dirty="0">
                <a:latin typeface="Verdana" charset="0"/>
                <a:ea typeface="Verdana" charset="0"/>
                <a:cs typeface="Verdana" charset="0"/>
              </a:rPr>
              <a:t>, 2013)</a:t>
            </a:r>
          </a:p>
        </p:txBody>
      </p:sp>
    </p:spTree>
    <p:extLst>
      <p:ext uri="{BB962C8B-B14F-4D97-AF65-F5344CB8AC3E}">
        <p14:creationId xmlns:p14="http://schemas.microsoft.com/office/powerpoint/2010/main" val="1928268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1556792"/>
            <a:ext cx="6588224" cy="3417834"/>
          </a:xfrm>
          <a:prstGeom prst="rect">
            <a:avLst/>
          </a:prstGeom>
        </p:spPr>
      </p:pic>
      <p:sp>
        <p:nvSpPr>
          <p:cNvPr id="5" name="TextBox 4"/>
          <p:cNvSpPr txBox="1"/>
          <p:nvPr/>
        </p:nvSpPr>
        <p:spPr>
          <a:xfrm>
            <a:off x="683568" y="5435932"/>
            <a:ext cx="7848872" cy="1077218"/>
          </a:xfrm>
          <a:prstGeom prst="rect">
            <a:avLst/>
          </a:prstGeom>
          <a:noFill/>
        </p:spPr>
        <p:txBody>
          <a:bodyPr wrap="square" rtlCol="0">
            <a:spAutoFit/>
          </a:bodyPr>
          <a:lstStyle/>
          <a:p>
            <a:r>
              <a:rPr lang="en-US" sz="1600" dirty="0">
                <a:latin typeface="Verdana" charset="0"/>
                <a:ea typeface="Verdana" charset="0"/>
                <a:cs typeface="Verdana" charset="0"/>
              </a:rPr>
              <a:t>Figure 8: </a:t>
            </a:r>
          </a:p>
          <a:p>
            <a:r>
              <a:rPr lang="en-US" sz="1600" i="1" dirty="0" err="1">
                <a:latin typeface="Verdana" charset="0"/>
                <a:ea typeface="Verdana" charset="0"/>
                <a:cs typeface="Verdana" charset="0"/>
              </a:rPr>
              <a:t>D,e</a:t>
            </a:r>
            <a:r>
              <a:rPr lang="en-US" sz="1600" i="1" dirty="0">
                <a:latin typeface="Verdana" charset="0"/>
                <a:ea typeface="Verdana" charset="0"/>
                <a:cs typeface="Verdana" charset="0"/>
              </a:rPr>
              <a:t>) 2D slices through P wave velocity tomography model. </a:t>
            </a:r>
          </a:p>
          <a:p>
            <a:r>
              <a:rPr lang="en-US" sz="1600" i="1" dirty="0">
                <a:latin typeface="Verdana" charset="0"/>
                <a:ea typeface="Verdana" charset="0"/>
                <a:cs typeface="Verdana" charset="0"/>
              </a:rPr>
              <a:t>f) Mantle transition zone (MTZ) thickness, red indicates thinner than average MTZ. Saki et al. 2015</a:t>
            </a:r>
          </a:p>
        </p:txBody>
      </p:sp>
      <p:sp>
        <p:nvSpPr>
          <p:cNvPr id="6" name="Title 1"/>
          <p:cNvSpPr>
            <a:spLocks noGrp="1"/>
          </p:cNvSpPr>
          <p:nvPr>
            <p:ph type="title"/>
          </p:nvPr>
        </p:nvSpPr>
        <p:spPr>
          <a:xfrm>
            <a:off x="169168" y="116632"/>
            <a:ext cx="8867328" cy="1143000"/>
          </a:xfrm>
        </p:spPr>
        <p:txBody>
          <a:bodyPr>
            <a:normAutofit fontScale="90000"/>
          </a:bodyPr>
          <a:lstStyle/>
          <a:p>
            <a:r>
              <a:rPr lang="en-GB" dirty="0">
                <a:latin typeface="Verdana" charset="0"/>
                <a:ea typeface="Verdana" charset="0"/>
                <a:cs typeface="Verdana" charset="0"/>
              </a:rPr>
              <a:t>Mantle Structure Beneath Islands</a:t>
            </a:r>
          </a:p>
        </p:txBody>
      </p:sp>
    </p:spTree>
    <p:extLst>
      <p:ext uri="{BB962C8B-B14F-4D97-AF65-F5344CB8AC3E}">
        <p14:creationId xmlns:p14="http://schemas.microsoft.com/office/powerpoint/2010/main" val="145228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charset="0"/>
                <a:ea typeface="Verdana" charset="0"/>
                <a:cs typeface="Verdana" charset="0"/>
              </a:rPr>
              <a:t>Conclusions</a:t>
            </a:r>
          </a:p>
        </p:txBody>
      </p:sp>
      <p:graphicFrame>
        <p:nvGraphicFramePr>
          <p:cNvPr id="5" name="Table 4"/>
          <p:cNvGraphicFramePr>
            <a:graphicFrameLocks noGrp="1"/>
          </p:cNvGraphicFramePr>
          <p:nvPr>
            <p:extLst>
              <p:ext uri="{D42A27DB-BD31-4B8C-83A1-F6EECF244321}">
                <p14:modId xmlns:p14="http://schemas.microsoft.com/office/powerpoint/2010/main" val="1939520725"/>
              </p:ext>
            </p:extLst>
          </p:nvPr>
        </p:nvGraphicFramePr>
        <p:xfrm>
          <a:off x="457200" y="1417638"/>
          <a:ext cx="7967228" cy="3868122"/>
        </p:xfrm>
        <a:graphic>
          <a:graphicData uri="http://schemas.openxmlformats.org/drawingml/2006/table">
            <a:tbl>
              <a:tblPr firstRow="1" bandRow="1">
                <a:tableStyleId>{5C22544A-7EE6-4342-B048-85BDC9FD1C3A}</a:tableStyleId>
              </a:tblPr>
              <a:tblGrid>
                <a:gridCol w="2101195">
                  <a:extLst>
                    <a:ext uri="{9D8B030D-6E8A-4147-A177-3AD203B41FA5}">
                      <a16:colId xmlns:a16="http://schemas.microsoft.com/office/drawing/2014/main" val="20000"/>
                    </a:ext>
                  </a:extLst>
                </a:gridCol>
                <a:gridCol w="2813170">
                  <a:extLst>
                    <a:ext uri="{9D8B030D-6E8A-4147-A177-3AD203B41FA5}">
                      <a16:colId xmlns:a16="http://schemas.microsoft.com/office/drawing/2014/main" val="20001"/>
                    </a:ext>
                  </a:extLst>
                </a:gridCol>
                <a:gridCol w="3052863">
                  <a:extLst>
                    <a:ext uri="{9D8B030D-6E8A-4147-A177-3AD203B41FA5}">
                      <a16:colId xmlns:a16="http://schemas.microsoft.com/office/drawing/2014/main" val="20002"/>
                    </a:ext>
                  </a:extLst>
                </a:gridCol>
              </a:tblGrid>
              <a:tr h="435089">
                <a:tc>
                  <a:txBody>
                    <a:bodyPr/>
                    <a:lstStyle/>
                    <a:p>
                      <a:pPr algn="l"/>
                      <a:endParaRPr lang="en-GB" dirty="0"/>
                    </a:p>
                  </a:txBody>
                  <a:tcPr anchor="ctr"/>
                </a:tc>
                <a:tc>
                  <a:txBody>
                    <a:bodyPr/>
                    <a:lstStyle/>
                    <a:p>
                      <a:pPr algn="l"/>
                      <a:r>
                        <a:rPr lang="en-GB" dirty="0"/>
                        <a:t>Plate</a:t>
                      </a:r>
                      <a:r>
                        <a:rPr lang="en-GB" baseline="0" dirty="0"/>
                        <a:t> Hypothesis</a:t>
                      </a:r>
                      <a:endParaRPr lang="en-GB" dirty="0"/>
                    </a:p>
                  </a:txBody>
                  <a:tcPr anchor="ctr"/>
                </a:tc>
                <a:tc>
                  <a:txBody>
                    <a:bodyPr/>
                    <a:lstStyle/>
                    <a:p>
                      <a:r>
                        <a:rPr lang="en-GB" dirty="0"/>
                        <a:t>Plume</a:t>
                      </a:r>
                      <a:r>
                        <a:rPr lang="en-GB" baseline="0" dirty="0"/>
                        <a:t> Hypothesis</a:t>
                      </a:r>
                      <a:endParaRPr lang="en-GB" dirty="0"/>
                    </a:p>
                  </a:txBody>
                  <a:tcPr/>
                </a:tc>
                <a:extLst>
                  <a:ext uri="{0D108BD9-81ED-4DB2-BD59-A6C34878D82A}">
                    <a16:rowId xmlns:a16="http://schemas.microsoft.com/office/drawing/2014/main" val="10000"/>
                  </a:ext>
                </a:extLst>
              </a:tr>
              <a:tr h="2038363">
                <a:tc>
                  <a:txBody>
                    <a:bodyPr/>
                    <a:lstStyle/>
                    <a:p>
                      <a:pPr algn="l"/>
                      <a:r>
                        <a:rPr lang="en-GB" dirty="0"/>
                        <a:t>Confidently</a:t>
                      </a:r>
                      <a:r>
                        <a:rPr lang="en-GB" baseline="0" dirty="0"/>
                        <a:t> falsifies</a:t>
                      </a:r>
                      <a:endParaRPr lang="en-GB" dirty="0"/>
                    </a:p>
                  </a:txBody>
                  <a:tcPr anchor="ctr"/>
                </a:tc>
                <a:tc>
                  <a:txBody>
                    <a:bodyPr/>
                    <a:lstStyle/>
                    <a:p>
                      <a:pPr marL="285750" indent="-285750" algn="l">
                        <a:buFontTx/>
                        <a:buChar char="-"/>
                      </a:pPr>
                      <a:r>
                        <a:rPr lang="en-GB" dirty="0" err="1"/>
                        <a:t>Picrite</a:t>
                      </a:r>
                      <a:r>
                        <a:rPr lang="en-GB" baseline="0" dirty="0"/>
                        <a:t> as an early-eruptive product</a:t>
                      </a:r>
                    </a:p>
                    <a:p>
                      <a:pPr marL="285750" indent="-285750" algn="l">
                        <a:buFontTx/>
                        <a:buChar char="-"/>
                      </a:pPr>
                      <a:r>
                        <a:rPr lang="en-GB" baseline="0" dirty="0"/>
                        <a:t>Some tomographic images show a low-velocity zone extending 1400km deep</a:t>
                      </a:r>
                      <a:endParaRPr lang="en-GB" dirty="0"/>
                    </a:p>
                  </a:txBody>
                  <a:tcPr anchor="ctr"/>
                </a:tc>
                <a:tc>
                  <a:txBody>
                    <a:bodyPr/>
                    <a:lstStyle/>
                    <a:p>
                      <a:pPr marL="285750" indent="-285750">
                        <a:buFontTx/>
                        <a:buChar char="-"/>
                      </a:pPr>
                      <a:r>
                        <a:rPr lang="en-GB" dirty="0"/>
                        <a:t>Intermittent eruptions rather</a:t>
                      </a:r>
                      <a:r>
                        <a:rPr lang="en-GB" baseline="0" dirty="0"/>
                        <a:t> than continuous</a:t>
                      </a:r>
                    </a:p>
                    <a:p>
                      <a:pPr marL="285750" indent="-285750">
                        <a:buFontTx/>
                        <a:buChar char="-"/>
                      </a:pPr>
                      <a:r>
                        <a:rPr lang="en-GB" baseline="0" dirty="0"/>
                        <a:t>Crustal thinning in wrong direction</a:t>
                      </a:r>
                      <a:endParaRPr lang="en-GB" dirty="0"/>
                    </a:p>
                  </a:txBody>
                  <a:tcPr anchor="ctr"/>
                </a:tc>
                <a:extLst>
                  <a:ext uri="{0D108BD9-81ED-4DB2-BD59-A6C34878D82A}">
                    <a16:rowId xmlns:a16="http://schemas.microsoft.com/office/drawing/2014/main" val="10001"/>
                  </a:ext>
                </a:extLst>
              </a:tr>
              <a:tr h="1394670">
                <a:tc>
                  <a:txBody>
                    <a:bodyPr/>
                    <a:lstStyle/>
                    <a:p>
                      <a:r>
                        <a:rPr lang="en-GB" dirty="0"/>
                        <a:t>Possibly falsifies</a:t>
                      </a:r>
                    </a:p>
                  </a:txBody>
                  <a:tcPr anchor="ctr"/>
                </a:tc>
                <a:tc>
                  <a:txBody>
                    <a:bodyPr/>
                    <a:lstStyle/>
                    <a:p>
                      <a:r>
                        <a:rPr lang="en-GB" dirty="0"/>
                        <a:t>- Resolution</a:t>
                      </a:r>
                      <a:r>
                        <a:rPr lang="en-GB" baseline="0" dirty="0"/>
                        <a:t> of tomographic images questionable for 3-pronged plume</a:t>
                      </a:r>
                      <a:endParaRPr lang="en-GB" dirty="0"/>
                    </a:p>
                  </a:txBody>
                  <a:tcPr anchor="ctr"/>
                </a:tc>
                <a:tc>
                  <a:txBody>
                    <a:bodyPr/>
                    <a:lstStyle/>
                    <a:p>
                      <a:r>
                        <a:rPr lang="en-GB" dirty="0"/>
                        <a:t>-</a:t>
                      </a:r>
                      <a:r>
                        <a:rPr lang="en-GB" baseline="0" dirty="0"/>
                        <a:t> While there is uplift (which would falsify plate) but its not in the broad swell you would expect</a:t>
                      </a:r>
                      <a:endParaRPr lang="en-GB" dirty="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45324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TotalTime>
  <Words>1793</Words>
  <Application>Microsoft Office PowerPoint</Application>
  <PresentationFormat>On-screen Show (4:3)</PresentationFormat>
  <Paragraphs>115</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Courier New</vt:lpstr>
      <vt:lpstr>Symbol</vt:lpstr>
      <vt:lpstr>Times New Roman</vt:lpstr>
      <vt:lpstr>Verdana</vt:lpstr>
      <vt:lpstr>Office Theme</vt:lpstr>
      <vt:lpstr>Canary Islands: Plate or Plume?</vt:lpstr>
      <vt:lpstr>Introduction</vt:lpstr>
      <vt:lpstr>Precursors and Onset of Activity</vt:lpstr>
      <vt:lpstr>Time History of Volcanism</vt:lpstr>
      <vt:lpstr>Time History of Volcanism</vt:lpstr>
      <vt:lpstr>Chemical and Temperature Anomalies</vt:lpstr>
      <vt:lpstr>Mantle Structure Beneath Islands</vt:lpstr>
      <vt:lpstr>Mantle Structure Beneath Islands</vt:lpstr>
      <vt:lpstr>Conclusions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dc:creator>
  <cp:lastModifiedBy>Emily Hadrill</cp:lastModifiedBy>
  <cp:revision>64</cp:revision>
  <dcterms:created xsi:type="dcterms:W3CDTF">2016-11-07T12:08:18Z</dcterms:created>
  <dcterms:modified xsi:type="dcterms:W3CDTF">2016-11-17T12:30:37Z</dcterms:modified>
</cp:coreProperties>
</file>