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92" r:id="rId3"/>
    <p:sldId id="310" r:id="rId4"/>
    <p:sldId id="281" r:id="rId5"/>
    <p:sldId id="283" r:id="rId6"/>
    <p:sldId id="282" r:id="rId7"/>
    <p:sldId id="277" r:id="rId8"/>
    <p:sldId id="285" r:id="rId9"/>
    <p:sldId id="260" r:id="rId10"/>
    <p:sldId id="262" r:id="rId11"/>
    <p:sldId id="311" r:id="rId12"/>
    <p:sldId id="319" r:id="rId13"/>
    <p:sldId id="295" r:id="rId14"/>
    <p:sldId id="276" r:id="rId15"/>
    <p:sldId id="269" r:id="rId16"/>
    <p:sldId id="313" r:id="rId17"/>
    <p:sldId id="305" r:id="rId18"/>
    <p:sldId id="320" r:id="rId19"/>
    <p:sldId id="293" r:id="rId20"/>
    <p:sldId id="294" r:id="rId21"/>
    <p:sldId id="296" r:id="rId22"/>
    <p:sldId id="307" r:id="rId23"/>
    <p:sldId id="263" r:id="rId24"/>
    <p:sldId id="308" r:id="rId25"/>
    <p:sldId id="306" r:id="rId26"/>
    <p:sldId id="309" r:id="rId27"/>
    <p:sldId id="297" r:id="rId28"/>
    <p:sldId id="303" r:id="rId29"/>
    <p:sldId id="300" r:id="rId30"/>
    <p:sldId id="299" r:id="rId31"/>
    <p:sldId id="322" r:id="rId32"/>
    <p:sldId id="301" r:id="rId33"/>
    <p:sldId id="298" r:id="rId34"/>
    <p:sldId id="304" r:id="rId35"/>
    <p:sldId id="289" r:id="rId36"/>
    <p:sldId id="318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C7FF"/>
    <a:srgbClr val="FF8D14"/>
    <a:srgbClr val="F500FF"/>
    <a:srgbClr val="E3FFDD"/>
    <a:srgbClr val="F1FF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7311" autoAdjust="0"/>
  </p:normalViewPr>
  <p:slideViewPr>
    <p:cSldViewPr snapToGrid="0" snapToObjects="1" showGuides="1">
      <p:cViewPr>
        <p:scale>
          <a:sx n="75" d="100"/>
          <a:sy n="75" d="100"/>
        </p:scale>
        <p:origin x="-904" y="-184"/>
      </p:cViewPr>
      <p:guideLst>
        <p:guide orient="horz" pos="4319"/>
        <p:guide pos="28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FD174-998A-0440-850E-817E93FFB293}" type="datetimeFigureOut">
              <a:rPr lang="en-US" smtClean="0"/>
              <a:t>29/11/2014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9BC01-96EC-6B46-973E-4F9A42CFA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1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Relationship Id="rId3" Type="http://schemas.openxmlformats.org/officeDocument/2006/relationships/hyperlink" Target="#_ENREF_146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#_ENREF_80"/><Relationship Id="rId4" Type="http://schemas.openxmlformats.org/officeDocument/2006/relationships/hyperlink" Target="#_ENREF_88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A6B4CD-4174-5745-BF45-62D1AF809453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317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96E8D61-E663-9A41-B439-51C284822B5A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20172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5: Trade-off curve showing the balance between model roughness (quantified by the difference between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extremal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positive and negative wave speed contrasts) and root mean square prediction error reduction (%). The curve is labeled with wave speed model parameter standard deviations. Each point represents a model solution corresponding to the indicated model parameter standard deviations </a:t>
            </a:r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action="ppaction://hlinkfile" tooltip="O'Donnell, 2011 #8529"/>
              </a:rPr>
              <a:t>from O'Donnell et al., 2011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9BC01-96EC-6B46-973E-4F9A42CFA4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88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7: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raypaths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sampling the mid-mantle. Much of Earth's interior is effectively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unsampled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much else is sampled primarily by sub-parallel rays rather than by the diversely crossing rays required for good tomographic imaging. The so-called deeply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subducted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Farallon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slab” (</a:t>
            </a:r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action="ppaction://hlinkfile" tooltip="Grand, 1997 #7070"/>
              </a:rPr>
              <a:t>Grand et al., 1997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beneath the Caribbean and eastern United States is particularly non-uniformly sampled. Published tomographic images of this region vary greatly (Figure 11). (</a:t>
            </a:r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action="ppaction://hlinkfile" tooltip="Hamilton, 2011 #8544"/>
              </a:rPr>
              <a:t>Figure provided by Jeroen Ritsema and published in Hamilton, 2011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9BC01-96EC-6B46-973E-4F9A42CFA4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43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NOTE:</a:t>
            </a:r>
            <a:r>
              <a:rPr lang="en-US" baseline="0" dirty="0" smtClean="0"/>
              <a:t> The claim made during my talk that this paper had been withdrawn was incorrect, according to Prof. Rob van der </a:t>
            </a:r>
            <a:r>
              <a:rPr lang="en-US" baseline="0" dirty="0" err="1" smtClean="0"/>
              <a:t>Hilst</a:t>
            </a:r>
            <a:r>
              <a:rPr lang="en-US" baseline="0" dirty="0" smtClean="0"/>
              <a:t>, the 2</a:t>
            </a:r>
            <a:r>
              <a:rPr lang="en-US" baseline="30000" dirty="0" smtClean="0"/>
              <a:t>nd</a:t>
            </a:r>
            <a:r>
              <a:rPr lang="en-US" baseline="0" dirty="0" smtClean="0"/>
              <a:t> author, whom I contacted afterwards.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9BC01-96EC-6B46-973E-4F9A42CFA48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9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</a:t>
            </a:r>
            <a:r>
              <a:rPr lang="en-US" baseline="0" dirty="0" smtClean="0"/>
              <a:t> The claim that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9BC01-96EC-6B46-973E-4F9A42CFA48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9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823445-ABDA-0E41-8444-2191E0DE4D30}" type="slidenum">
              <a:rPr lang="en-US"/>
              <a:pPr/>
              <a:t>26</a:t>
            </a:fld>
            <a:endParaRPr lang="en-US"/>
          </a:p>
        </p:txBody>
      </p:sp>
      <p:sp>
        <p:nvSpPr>
          <p:cNvPr id="198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8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54D054A-012E-394C-8F4C-0E937D9825BD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979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A136F5-3E8D-094F-BD34-222F8CBBE177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124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6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54D054A-012E-394C-8F4C-0E937D9825BD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979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A9B7-E76F-E540-8165-D29DB0861626}" type="datetimeFigureOut">
              <a:rPr lang="en-US" smtClean="0"/>
              <a:t>29/11/2014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36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A9B7-E76F-E540-8165-D29DB0861626}" type="datetimeFigureOut">
              <a:rPr lang="en-US" smtClean="0"/>
              <a:t>29/11/2014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85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A9B7-E76F-E540-8165-D29DB0861626}" type="datetimeFigureOut">
              <a:rPr lang="en-US" smtClean="0"/>
              <a:t>29/11/2014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59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A9B7-E76F-E540-8165-D29DB0861626}" type="datetimeFigureOut">
              <a:rPr lang="en-US" smtClean="0"/>
              <a:t>29/11/2014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48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A9B7-E76F-E540-8165-D29DB0861626}" type="datetimeFigureOut">
              <a:rPr lang="en-US" smtClean="0"/>
              <a:t>29/11/2014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40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A9B7-E76F-E540-8165-D29DB0861626}" type="datetimeFigureOut">
              <a:rPr lang="en-US" smtClean="0"/>
              <a:t>29/11/2014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97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A9B7-E76F-E540-8165-D29DB0861626}" type="datetimeFigureOut">
              <a:rPr lang="en-US" smtClean="0"/>
              <a:t>29/11/2014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61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A9B7-E76F-E540-8165-D29DB0861626}" type="datetimeFigureOut">
              <a:rPr lang="en-US" smtClean="0"/>
              <a:t>29/11/2014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1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A9B7-E76F-E540-8165-D29DB0861626}" type="datetimeFigureOut">
              <a:rPr lang="en-US" smtClean="0"/>
              <a:t>29/11/2014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71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A9B7-E76F-E540-8165-D29DB0861626}" type="datetimeFigureOut">
              <a:rPr lang="en-US" smtClean="0"/>
              <a:t>29/11/2014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33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AA9B7-E76F-E540-8165-D29DB0861626}" type="datetimeFigureOut">
              <a:rPr lang="en-US" smtClean="0"/>
              <a:t>29/11/2014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AA9B7-E76F-E540-8165-D29DB0861626}" type="datetimeFigureOut">
              <a:rPr lang="en-US" smtClean="0"/>
              <a:t>29/11/2014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2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tif"/><Relationship Id="rId3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7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43329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Plates vs. Plumes: A Geological Controversy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9104"/>
            <a:ext cx="6400800" cy="1752600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Gillian R. Foulger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1600" y="4562252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Durham University, U.K.</a:t>
            </a:r>
            <a:r>
              <a:rPr lang="en-GB" sz="2800" dirty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41616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7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502804"/>
            <a:ext cx="9144000" cy="46419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6744" y="6276769"/>
            <a:ext cx="5693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(Figure provided by </a:t>
            </a:r>
            <a:r>
              <a:rPr lang="en-US" dirty="0" err="1"/>
              <a:t>Jeroen</a:t>
            </a:r>
            <a:r>
              <a:rPr lang="en-US" dirty="0"/>
              <a:t> </a:t>
            </a:r>
            <a:r>
              <a:rPr lang="en-US" dirty="0" err="1" smtClean="0"/>
              <a:t>Ritsema</a:t>
            </a:r>
            <a:r>
              <a:rPr lang="en-US" dirty="0" smtClean="0"/>
              <a:t>, from </a:t>
            </a:r>
            <a:r>
              <a:rPr lang="en-US" dirty="0"/>
              <a:t>Hamilton, 2011).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Inhomogeneous Ray Coverage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411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23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Inhomogeneous Ray Coverage</a:t>
            </a:r>
            <a:endParaRPr lang="en-US" dirty="0"/>
          </a:p>
        </p:txBody>
      </p:sp>
      <p:pic>
        <p:nvPicPr>
          <p:cNvPr id="6" name="Picture 5" descr="Fig9_ne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6" t="36272" r="35775" b="36025"/>
          <a:stretch/>
        </p:blipFill>
        <p:spPr>
          <a:xfrm>
            <a:off x="151341" y="950413"/>
            <a:ext cx="4488392" cy="56186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3039" y="6396751"/>
            <a:ext cx="306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Montelli</a:t>
            </a:r>
            <a:r>
              <a:rPr lang="en-US" dirty="0" smtClean="0"/>
              <a:t> et al. (2004; 2006)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267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23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Inhomogeneous Ray Coverage</a:t>
            </a:r>
            <a:endParaRPr lang="en-US" dirty="0"/>
          </a:p>
        </p:txBody>
      </p:sp>
      <p:pic>
        <p:nvPicPr>
          <p:cNvPr id="6" name="Picture 5" descr="Fig9_ne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6" t="36272" r="6070" b="36025"/>
          <a:stretch/>
        </p:blipFill>
        <p:spPr>
          <a:xfrm>
            <a:off x="151341" y="950413"/>
            <a:ext cx="9144000" cy="56186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3039" y="6396751"/>
            <a:ext cx="306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Montelli</a:t>
            </a:r>
            <a:r>
              <a:rPr lang="en-US" dirty="0" smtClean="0"/>
              <a:t> et al. (2004; 2006)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704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778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Inhomogeneous Ray </a:t>
            </a:r>
            <a:r>
              <a:rPr lang="en-US" dirty="0" smtClean="0"/>
              <a:t>Coverage: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Hawaii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Wolfe2001_P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"/>
          <a:stretch/>
        </p:blipFill>
        <p:spPr>
          <a:xfrm>
            <a:off x="1175024" y="2276872"/>
            <a:ext cx="6746328" cy="44879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5686" y="6372214"/>
            <a:ext cx="2909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Wolfe et al. (2001)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70398" y="1468437"/>
            <a:ext cx="0" cy="1037695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212666" y="3048000"/>
            <a:ext cx="931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/>
              <a:t>V</a:t>
            </a:r>
            <a:r>
              <a:rPr lang="en-US" sz="4000" i="1" baseline="-25000" dirty="0" smtClean="0"/>
              <a:t>P</a:t>
            </a:r>
            <a:endParaRPr lang="en-US" sz="4000" i="1" baseline="-25000" dirty="0"/>
          </a:p>
        </p:txBody>
      </p:sp>
    </p:spTree>
    <p:extLst>
      <p:ext uri="{BB962C8B-B14F-4D97-AF65-F5344CB8AC3E}">
        <p14:creationId xmlns:p14="http://schemas.microsoft.com/office/powerpoint/2010/main" val="305514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A4_BottomLef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6"/>
          <a:stretch/>
        </p:blipFill>
        <p:spPr>
          <a:xfrm>
            <a:off x="845604" y="4055924"/>
            <a:ext cx="3386667" cy="2541428"/>
          </a:xfrm>
          <a:prstGeom prst="rect">
            <a:avLst/>
          </a:prstGeom>
        </p:spPr>
      </p:pic>
      <p:pic>
        <p:nvPicPr>
          <p:cNvPr id="3" name="Picture 2" descr="FigA4_BottomRigh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971" y="4055924"/>
            <a:ext cx="3341594" cy="2743200"/>
          </a:xfrm>
          <a:prstGeom prst="rect">
            <a:avLst/>
          </a:prstGeom>
        </p:spPr>
      </p:pic>
      <p:pic>
        <p:nvPicPr>
          <p:cNvPr id="4" name="Picture 3" descr="FigA4_TopLef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9" b="49081"/>
          <a:stretch/>
        </p:blipFill>
        <p:spPr>
          <a:xfrm>
            <a:off x="1018605" y="1364515"/>
            <a:ext cx="2870200" cy="2621854"/>
          </a:xfrm>
          <a:prstGeom prst="rect">
            <a:avLst/>
          </a:prstGeom>
        </p:spPr>
      </p:pic>
      <p:pic>
        <p:nvPicPr>
          <p:cNvPr id="5" name="Picture 4" descr="FigA4_TopRigh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106" y="1326594"/>
            <a:ext cx="2569112" cy="27432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Retrieval of true structure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3315" y="6446078"/>
            <a:ext cx="2069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Foulger et al.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496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5"/>
            <a:ext cx="6266656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052076" y="1554315"/>
            <a:ext cx="3295120" cy="2938088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Display: </a:t>
            </a:r>
          </a:p>
          <a:p>
            <a:endParaRPr lang="en-US" dirty="0"/>
          </a:p>
          <a:p>
            <a:r>
              <a:rPr lang="en-US" dirty="0" smtClean="0"/>
              <a:t>What is the correct</a:t>
            </a:r>
          </a:p>
          <a:p>
            <a:r>
              <a:rPr lang="en-US" dirty="0" smtClean="0"/>
              <a:t>reference </a:t>
            </a:r>
            <a:r>
              <a:rPr lang="en-US" dirty="0"/>
              <a:t>m</a:t>
            </a:r>
            <a:r>
              <a:rPr lang="en-US" dirty="0" smtClean="0"/>
              <a:t>odel?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776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Repeatability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44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Hawaii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09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rduno2009_P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25"/>
          <a:stretch/>
        </p:blipFill>
        <p:spPr>
          <a:xfrm>
            <a:off x="0" y="1219200"/>
            <a:ext cx="4514850" cy="4399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94400" y="6350503"/>
            <a:ext cx="289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Tarduno</a:t>
            </a:r>
            <a:r>
              <a:rPr lang="en-US" dirty="0" smtClean="0"/>
              <a:t> et al. (2009)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58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rduno2009_P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4399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94400" y="6350503"/>
            <a:ext cx="289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Tarduno</a:t>
            </a:r>
            <a:r>
              <a:rPr lang="en-US" dirty="0" smtClean="0"/>
              <a:t> et al. (2009)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256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43329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/>
              <a:t>Caveats on Tomographic </a:t>
            </a:r>
            <a:r>
              <a:rPr lang="en-US" b="1" dirty="0" smtClean="0"/>
              <a:t>Images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9104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Gillian R. Foulger,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Giuliano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F.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Panza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Irina M.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Artemieva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Ian D.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Bastow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Fabio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Cammarano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John R. Evans, Warren B. Hamilton, Bruce R. Julian, Michele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Lustrino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Hans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Thybo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Tatiana B.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Yanovskaya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250" y="4752752"/>
            <a:ext cx="819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/>
              <a:t>Terra Nova</a:t>
            </a:r>
            <a:r>
              <a:rPr lang="en-US" sz="3600" dirty="0"/>
              <a:t>, </a:t>
            </a:r>
            <a:r>
              <a:rPr lang="en-US" sz="3600" b="1" dirty="0"/>
              <a:t>25</a:t>
            </a:r>
            <a:r>
              <a:rPr lang="en-US" sz="3600" dirty="0"/>
              <a:t>, 259-281</a:t>
            </a:r>
            <a:r>
              <a:rPr lang="en-US" sz="3600" dirty="0" smtClean="0"/>
              <a:t>, </a:t>
            </a:r>
            <a:r>
              <a:rPr lang="en-US" sz="3600" dirty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236123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2000_P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0"/>
            <a:ext cx="595966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395" y="6367016"/>
            <a:ext cx="2404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Li et al. (2000)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Hawaii: Receiver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0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o2011_P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6624"/>
            <a:ext cx="9144000" cy="4949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76527" y="6417354"/>
            <a:ext cx="189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Cao et al. (2011)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793067" y="1405453"/>
            <a:ext cx="3183466" cy="0"/>
          </a:xfrm>
          <a:prstGeom prst="straightConnector1">
            <a:avLst/>
          </a:prstGeom>
          <a:ln w="762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622795" y="592661"/>
            <a:ext cx="24214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2000 km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1405453"/>
            <a:ext cx="778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432800" y="1405453"/>
            <a:ext cx="538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-50791" y="274638"/>
            <a:ext cx="413172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Hawaii: Receiver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142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8_Right_ne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158" y="1523999"/>
            <a:ext cx="4267310" cy="271148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23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Hawaii: </a:t>
            </a:r>
            <a:r>
              <a:rPr lang="en-US" dirty="0" err="1" smtClean="0"/>
              <a:t>Teleseismic</a:t>
            </a:r>
            <a:r>
              <a:rPr lang="en-US" dirty="0" smtClean="0"/>
              <a:t> tomography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31803" y="3523062"/>
            <a:ext cx="192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Wolfe et al. (2009)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21058" y="1195388"/>
            <a:ext cx="42415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NW                        SE</a:t>
            </a:r>
            <a:endParaRPr lang="en-US" sz="4000" dirty="0"/>
          </a:p>
        </p:txBody>
      </p:sp>
      <p:pic>
        <p:nvPicPr>
          <p:cNvPr id="13" name="Picture 12" descr="Wolfe2001_P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07" y="3387595"/>
            <a:ext cx="4270248" cy="28939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21400" y="4521200"/>
            <a:ext cx="224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S-wave tomography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25988" y="5727553"/>
            <a:ext cx="224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P-wave tomography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" y="6384795"/>
            <a:ext cx="192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Wolfe et al. (2001)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04726" y="1835542"/>
            <a:ext cx="687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V</a:t>
            </a:r>
            <a:r>
              <a:rPr lang="en-US" sz="3600" i="1" baseline="-25000" dirty="0" smtClean="0"/>
              <a:t>S</a:t>
            </a:r>
            <a:endParaRPr lang="en-US" sz="3600" i="1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1463798" y="2876731"/>
            <a:ext cx="687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V</a:t>
            </a:r>
            <a:r>
              <a:rPr lang="en-US" sz="3600" i="1" baseline="-25000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232802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8_Left_new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2" y="1897996"/>
            <a:ext cx="4270248" cy="2885303"/>
          </a:xfrm>
          <a:prstGeom prst="rect">
            <a:avLst/>
          </a:prstGeom>
        </p:spPr>
      </p:pic>
      <p:pic>
        <p:nvPicPr>
          <p:cNvPr id="3" name="Picture 2" descr="Fig8_Right_new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90" y="2202790"/>
            <a:ext cx="4267310" cy="271148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23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Hawaii: Tomography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1156" y="5385356"/>
            <a:ext cx="2199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 et al. (2008)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95670" y="5455910"/>
            <a:ext cx="1928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Wolfe et al. (2009)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8739" y="1544053"/>
            <a:ext cx="4270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NW                        SE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4733037" y="1544053"/>
            <a:ext cx="42415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NW                        SE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7463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Bruce map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awaii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" t="44444" r="16361" b="10247"/>
          <a:stretch/>
        </p:blipFill>
        <p:spPr>
          <a:xfrm>
            <a:off x="-93133" y="186333"/>
            <a:ext cx="9144000" cy="667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74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Yellowstone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0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B8234-D03C-4E41-9ECC-648154A1C5E8}" type="slidenum">
              <a:rPr lang="en-US"/>
              <a:pPr/>
              <a:t>26</a:t>
            </a:fld>
            <a:endParaRPr lang="en-US"/>
          </a:p>
        </p:txBody>
      </p:sp>
      <p:sp>
        <p:nvSpPr>
          <p:cNvPr id="194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USArray</a:t>
            </a:r>
            <a:r>
              <a:rPr lang="en-US" dirty="0"/>
              <a:t> </a:t>
            </a:r>
            <a:r>
              <a:rPr lang="en-US" dirty="0" smtClean="0"/>
              <a:t>network</a:t>
            </a:r>
            <a:endParaRPr lang="en-US" dirty="0">
              <a:solidFill>
                <a:srgbClr val="33332F"/>
              </a:solidFill>
              <a:latin typeface="Arial" charset="0"/>
            </a:endParaRPr>
          </a:p>
        </p:txBody>
      </p:sp>
      <p:pic>
        <p:nvPicPr>
          <p:cNvPr id="2" name="Picture 1" descr="USArray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135"/>
            <a:ext cx="9144000" cy="541201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650068" y="3048001"/>
            <a:ext cx="711200" cy="711200"/>
          </a:xfrm>
          <a:prstGeom prst="ellipse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39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rdickEtal2014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6702136" cy="6858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070100" y="482600"/>
            <a:ext cx="3581400" cy="4464050"/>
            <a:chOff x="2070100" y="482600"/>
            <a:chExt cx="3581400" cy="4464050"/>
          </a:xfrm>
        </p:grpSpPr>
        <p:sp>
          <p:nvSpPr>
            <p:cNvPr id="3" name="Oval 2"/>
            <p:cNvSpPr/>
            <p:nvPr/>
          </p:nvSpPr>
          <p:spPr>
            <a:xfrm>
              <a:off x="2070100" y="2597150"/>
              <a:ext cx="215900" cy="215900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2070100" y="482600"/>
              <a:ext cx="215900" cy="215900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435600" y="482600"/>
              <a:ext cx="215900" cy="215900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435600" y="2597150"/>
              <a:ext cx="215900" cy="215900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435600" y="4730750"/>
              <a:ext cx="215900" cy="215900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070100" y="4730750"/>
              <a:ext cx="215900" cy="215900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070100" y="1085850"/>
            <a:ext cx="3581400" cy="4464050"/>
            <a:chOff x="2070100" y="482600"/>
            <a:chExt cx="3581400" cy="4464050"/>
          </a:xfrm>
        </p:grpSpPr>
        <p:sp>
          <p:nvSpPr>
            <p:cNvPr id="30" name="Oval 29"/>
            <p:cNvSpPr/>
            <p:nvPr/>
          </p:nvSpPr>
          <p:spPr>
            <a:xfrm>
              <a:off x="2070100" y="2597150"/>
              <a:ext cx="215900" cy="215900"/>
            </a:xfrm>
            <a:prstGeom prst="ellipse">
              <a:avLst/>
            </a:prstGeom>
            <a:noFill/>
            <a:ln w="38100" cmpd="sng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070100" y="482600"/>
              <a:ext cx="215900" cy="215900"/>
            </a:xfrm>
            <a:prstGeom prst="ellipse">
              <a:avLst/>
            </a:prstGeom>
            <a:noFill/>
            <a:ln w="38100" cmpd="sng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435600" y="482600"/>
              <a:ext cx="215900" cy="215900"/>
            </a:xfrm>
            <a:prstGeom prst="ellipse">
              <a:avLst/>
            </a:prstGeom>
            <a:noFill/>
            <a:ln w="38100" cmpd="sng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435600" y="2597150"/>
              <a:ext cx="215900" cy="215900"/>
            </a:xfrm>
            <a:prstGeom prst="ellipse">
              <a:avLst/>
            </a:prstGeom>
            <a:noFill/>
            <a:ln w="38100" cmpd="sng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435600" y="4730750"/>
              <a:ext cx="215900" cy="215900"/>
            </a:xfrm>
            <a:prstGeom prst="ellipse">
              <a:avLst/>
            </a:prstGeom>
            <a:noFill/>
            <a:ln w="38100" cmpd="sng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070100" y="4730750"/>
              <a:ext cx="215900" cy="215900"/>
            </a:xfrm>
            <a:prstGeom prst="ellipse">
              <a:avLst/>
            </a:prstGeom>
            <a:noFill/>
            <a:ln w="38100" cmpd="sng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739462" y="6417735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Burdick et al. (2014)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429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Yellowstone receiver function results</a:t>
            </a:r>
            <a:endParaRPr lang="en-US" dirty="0"/>
          </a:p>
        </p:txBody>
      </p:sp>
      <p:pic>
        <p:nvPicPr>
          <p:cNvPr id="4" name="Picture 3" descr="Yellow_TZStudies.a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0" r="4539" b="23951"/>
          <a:stretch/>
        </p:blipFill>
        <p:spPr>
          <a:xfrm>
            <a:off x="1443569" y="1417638"/>
            <a:ext cx="618301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19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673" name="Picture 2" descr="Fig5_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588"/>
            <a:ext cx="5233987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44732" y="6307663"/>
            <a:ext cx="2582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Christiansen et al. 2002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375"/>
            <a:ext cx="8229600" cy="87682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Yellowstone: </a:t>
            </a:r>
            <a:r>
              <a:rPr lang="en-US" dirty="0" err="1" smtClean="0"/>
              <a:t>Teleseismic</a:t>
            </a:r>
            <a:r>
              <a:rPr lang="en-US" dirty="0" smtClean="0"/>
              <a:t> tomography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733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Top Down vs. Bottom Up</a:t>
            </a:r>
          </a:p>
        </p:txBody>
      </p:sp>
      <p:pic>
        <p:nvPicPr>
          <p:cNvPr id="586754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t="20158" r="52052" b="5872"/>
          <a:stretch>
            <a:fillRect/>
          </a:stretch>
        </p:blipFill>
        <p:spPr bwMode="auto">
          <a:xfrm>
            <a:off x="4940300" y="1371600"/>
            <a:ext cx="4203700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6755" name="Picture 4" descr="Fig4_O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373188"/>
            <a:ext cx="3933825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681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EAAAE8-CC53-3042-9F05-86B333055C64}" type="slidenum">
              <a:rPr lang="en-US"/>
              <a:pPr>
                <a:defRPr/>
              </a:pPr>
              <a:t>30</a:t>
            </a:fld>
            <a:endParaRPr lang="en-US"/>
          </a:p>
        </p:txBody>
      </p:sp>
      <p:pic>
        <p:nvPicPr>
          <p:cNvPr id="153603" name="Picture 6" descr="Fig5_YuanYel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0"/>
            <a:ext cx="45974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808038" y="1557338"/>
            <a:ext cx="2971800" cy="609600"/>
          </a:xfrm>
          <a:noFill/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13141E"/>
                </a:solidFill>
                <a:cs typeface="+mj-cs"/>
              </a:rPr>
              <a:t>Yellowstone: </a:t>
            </a:r>
            <a:br>
              <a:rPr lang="en-US" dirty="0" smtClean="0">
                <a:solidFill>
                  <a:srgbClr val="13141E"/>
                </a:solidFill>
                <a:cs typeface="+mj-cs"/>
              </a:rPr>
            </a:br>
            <a:r>
              <a:rPr lang="en-US" dirty="0">
                <a:solidFill>
                  <a:srgbClr val="13141E"/>
                </a:solidFill>
              </a:rPr>
              <a:t/>
            </a:r>
            <a:br>
              <a:rPr lang="en-US" dirty="0">
                <a:solidFill>
                  <a:srgbClr val="13141E"/>
                </a:solidFill>
              </a:rPr>
            </a:br>
            <a:r>
              <a:rPr lang="en-US" dirty="0" err="1" smtClean="0">
                <a:solidFill>
                  <a:srgbClr val="13141E"/>
                </a:solidFill>
                <a:cs typeface="+mj-cs"/>
              </a:rPr>
              <a:t>Teleseismic</a:t>
            </a:r>
            <a:r>
              <a:rPr lang="en-US" dirty="0" smtClean="0">
                <a:solidFill>
                  <a:srgbClr val="13141E"/>
                </a:solidFill>
                <a:cs typeface="+mj-cs"/>
              </a:rPr>
              <a:t> tomography</a:t>
            </a:r>
            <a:endParaRPr lang="en-US" dirty="0" smtClean="0"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5866" y="6352143"/>
            <a:ext cx="22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Yuan &amp; </a:t>
            </a:r>
            <a:r>
              <a:rPr lang="en-US" dirty="0" err="1" smtClean="0"/>
              <a:t>Dueker</a:t>
            </a:r>
            <a:r>
              <a:rPr lang="en-US" dirty="0" smtClean="0"/>
              <a:t> (2005)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090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673" name="Picture 2" descr="Fig5_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588"/>
            <a:ext cx="5233987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44732" y="6307663"/>
            <a:ext cx="2582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Christiansen et al. 2002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375"/>
            <a:ext cx="8229600" cy="87682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Yellowstone: </a:t>
            </a:r>
            <a:r>
              <a:rPr lang="en-US" dirty="0" err="1" smtClean="0"/>
              <a:t>Teleseismic</a:t>
            </a:r>
            <a:r>
              <a:rPr lang="en-US" dirty="0" smtClean="0"/>
              <a:t> tomography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354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Yellowstone</a:t>
            </a:r>
          </a:p>
        </p:txBody>
      </p:sp>
      <p:pic>
        <p:nvPicPr>
          <p:cNvPr id="249858" name="Picture 3" descr="Fig5_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1676400"/>
            <a:ext cx="6400800" cy="437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62" name="Line 7"/>
          <p:cNvSpPr>
            <a:spLocks noChangeShapeType="1"/>
          </p:cNvSpPr>
          <p:nvPr/>
        </p:nvSpPr>
        <p:spPr bwMode="auto">
          <a:xfrm>
            <a:off x="4207931" y="1193800"/>
            <a:ext cx="314855" cy="1151466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778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vlis2012_Fig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41" y="372542"/>
            <a:ext cx="7241600" cy="59344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2000" y="6341533"/>
            <a:ext cx="28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Pavlis</a:t>
            </a:r>
            <a:r>
              <a:rPr lang="en-US" dirty="0" smtClean="0"/>
              <a:t> et al. (2012)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374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Yellowstone tomography results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Imbricated, discontinuous pair of low-</a:t>
            </a:r>
            <a:r>
              <a:rPr lang="en-US" i="1" dirty="0"/>
              <a:t>V</a:t>
            </a:r>
            <a:r>
              <a:rPr lang="en-US" dirty="0"/>
              <a:t> bodies 500 and </a:t>
            </a:r>
            <a:r>
              <a:rPr lang="en-US" dirty="0" smtClean="0"/>
              <a:t>1,000 </a:t>
            </a:r>
            <a:r>
              <a:rPr lang="en-US" dirty="0"/>
              <a:t>km thick (</a:t>
            </a:r>
            <a:r>
              <a:rPr lang="en-US" i="1" dirty="0" err="1"/>
              <a:t>Tian</a:t>
            </a:r>
            <a:r>
              <a:rPr lang="en-US" i="1" dirty="0"/>
              <a:t> et al</a:t>
            </a:r>
            <a:r>
              <a:rPr lang="en-US" i="1" dirty="0" smtClean="0"/>
              <a:t>.,</a:t>
            </a:r>
            <a:r>
              <a:rPr lang="en-US" dirty="0" smtClean="0"/>
              <a:t> </a:t>
            </a:r>
            <a:r>
              <a:rPr lang="en-US" dirty="0"/>
              <a:t>2009)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Discontinuous </a:t>
            </a:r>
            <a:r>
              <a:rPr lang="en-US" dirty="0">
                <a:solidFill>
                  <a:srgbClr val="FF0000"/>
                </a:solidFill>
              </a:rPr>
              <a:t>low</a:t>
            </a:r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en-US" i="1" dirty="0" smtClean="0">
                <a:solidFill>
                  <a:srgbClr val="FF0000"/>
                </a:solidFill>
              </a:rPr>
              <a:t>V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in upper mantle (</a:t>
            </a:r>
            <a:r>
              <a:rPr lang="en-US" i="1" dirty="0" err="1">
                <a:solidFill>
                  <a:srgbClr val="FF0000"/>
                </a:solidFill>
              </a:rPr>
              <a:t>Schmandt</a:t>
            </a:r>
            <a:r>
              <a:rPr lang="en-US" i="1" dirty="0">
                <a:solidFill>
                  <a:srgbClr val="FF0000"/>
                </a:solidFill>
              </a:rPr>
              <a:t> &amp; </a:t>
            </a:r>
            <a:r>
              <a:rPr lang="en-US" i="1" dirty="0" smtClean="0">
                <a:solidFill>
                  <a:srgbClr val="FF0000"/>
                </a:solidFill>
              </a:rPr>
              <a:t>Humphreys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</a:rPr>
              <a:t>2010)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Low-</a:t>
            </a:r>
            <a:r>
              <a:rPr lang="en-US" i="1" dirty="0" smtClean="0"/>
              <a:t>V</a:t>
            </a:r>
            <a:r>
              <a:rPr lang="en-US" i="1" baseline="-25000" dirty="0" smtClean="0"/>
              <a:t>P</a:t>
            </a:r>
            <a:r>
              <a:rPr lang="en-US" dirty="0" smtClean="0"/>
              <a:t> to NW, bottoming a 500 km, not seen in V</a:t>
            </a:r>
            <a:r>
              <a:rPr lang="en-US" baseline="-25000" dirty="0" smtClean="0"/>
              <a:t>S</a:t>
            </a:r>
            <a:r>
              <a:rPr lang="en-US" dirty="0" smtClean="0"/>
              <a:t> (</a:t>
            </a:r>
            <a:r>
              <a:rPr lang="en-US" i="1" dirty="0" err="1" smtClean="0"/>
              <a:t>Xue</a:t>
            </a:r>
            <a:r>
              <a:rPr lang="en-US" i="1" dirty="0" smtClean="0"/>
              <a:t> &amp; Allen</a:t>
            </a:r>
            <a:r>
              <a:rPr lang="en-US" dirty="0" smtClean="0"/>
              <a:t>, 2010)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Corkscrew-shaped “whole-mantle plume” “bottoming at 900 km depth” (</a:t>
            </a:r>
            <a:r>
              <a:rPr lang="en-US" dirty="0" err="1">
                <a:solidFill>
                  <a:srgbClr val="FF0000"/>
                </a:solidFill>
              </a:rPr>
              <a:t>Obrebski</a:t>
            </a:r>
            <a:r>
              <a:rPr lang="en-US" dirty="0">
                <a:solidFill>
                  <a:srgbClr val="FF0000"/>
                </a:solidFill>
              </a:rPr>
              <a:t> et al., 2010)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Convoluted sub-vertical NE-orientated sheet 450 km long (</a:t>
            </a:r>
            <a:r>
              <a:rPr lang="en-US" i="1" dirty="0"/>
              <a:t>James et al</a:t>
            </a:r>
            <a:r>
              <a:rPr lang="en-US" i="1" dirty="0" smtClean="0"/>
              <a:t>.</a:t>
            </a:r>
            <a:r>
              <a:rPr lang="en-US" dirty="0" smtClean="0"/>
              <a:t>, </a:t>
            </a:r>
            <a:r>
              <a:rPr lang="en-US" dirty="0"/>
              <a:t>2011)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Low-</a:t>
            </a:r>
            <a:r>
              <a:rPr lang="en-US" i="1" dirty="0">
                <a:solidFill>
                  <a:srgbClr val="FF0000"/>
                </a:solidFill>
              </a:rPr>
              <a:t>V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down to 1,000 km depth (</a:t>
            </a:r>
            <a:r>
              <a:rPr lang="en-US" dirty="0" err="1">
                <a:solidFill>
                  <a:srgbClr val="FF0000"/>
                </a:solidFill>
              </a:rPr>
              <a:t>Tian</a:t>
            </a:r>
            <a:r>
              <a:rPr lang="en-US" dirty="0">
                <a:solidFill>
                  <a:srgbClr val="FF0000"/>
                </a:solidFill>
              </a:rPr>
              <a:t> &amp; Zhao, 2012)</a:t>
            </a:r>
          </a:p>
        </p:txBody>
      </p:sp>
    </p:spTree>
    <p:extLst>
      <p:ext uri="{BB962C8B-B14F-4D97-AF65-F5344CB8AC3E}">
        <p14:creationId xmlns:p14="http://schemas.microsoft.com/office/powerpoint/2010/main" val="1598667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3200" dirty="0" smtClean="0"/>
              <a:t>Seismic tomography seems unable to resolve the “plumes debate”</a:t>
            </a:r>
          </a:p>
          <a:p>
            <a:pPr marL="342900" lvl="1" indent="-342900">
              <a:buFont typeface="Arial"/>
              <a:buChar char="•"/>
            </a:pPr>
            <a:r>
              <a:rPr lang="en-US" sz="3200" dirty="0" smtClean="0"/>
              <a:t>Publish </a:t>
            </a:r>
            <a:r>
              <a:rPr lang="en-US" sz="3200" dirty="0"/>
              <a:t>seismic models on </a:t>
            </a:r>
            <a:r>
              <a:rPr lang="en-US" sz="3200" dirty="0" smtClean="0"/>
              <a:t>web</a:t>
            </a:r>
          </a:p>
          <a:p>
            <a:pPr marL="742950" lvl="2" indent="-342900">
              <a:buFont typeface="Lucida Grande"/>
              <a:buChar char="–"/>
            </a:pPr>
            <a:r>
              <a:rPr lang="en-US" sz="2800" dirty="0"/>
              <a:t>with errors</a:t>
            </a:r>
          </a:p>
          <a:p>
            <a:pPr marL="742950" lvl="2" indent="-342900">
              <a:buFont typeface="Lucida Grande"/>
              <a:buChar char="–"/>
            </a:pPr>
            <a:r>
              <a:rPr lang="en-US" sz="2800" dirty="0"/>
              <a:t>in a standard form</a:t>
            </a:r>
          </a:p>
          <a:p>
            <a:pPr marL="742950" lvl="2" indent="-342900">
              <a:buFont typeface="Lucida Grande"/>
              <a:buChar char="–"/>
            </a:pPr>
            <a:r>
              <a:rPr lang="en-US" sz="2800" dirty="0"/>
              <a:t>with </a:t>
            </a:r>
            <a:r>
              <a:rPr lang="en-US" sz="2800" dirty="0" smtClean="0"/>
              <a:t>an easy</a:t>
            </a:r>
            <a:r>
              <a:rPr lang="en-US" sz="2800" dirty="0"/>
              <a:t>-to-use plotting </a:t>
            </a:r>
            <a:r>
              <a:rPr lang="en-US" sz="2800" dirty="0" smtClean="0"/>
              <a:t>tool</a:t>
            </a:r>
            <a:endParaRPr lang="en-US" sz="2800" dirty="0"/>
          </a:p>
          <a:p>
            <a:r>
              <a:rPr lang="en-US" dirty="0" smtClean="0"/>
              <a:t>Integrate seismology &amp; geochemistry</a:t>
            </a:r>
          </a:p>
          <a:p>
            <a:pPr lvl="1"/>
            <a:r>
              <a:rPr lang="en-US" dirty="0"/>
              <a:t>where possible </a:t>
            </a:r>
            <a:r>
              <a:rPr lang="en-US" dirty="0" smtClean="0"/>
              <a:t>only</a:t>
            </a:r>
            <a:endParaRPr lang="en-US" dirty="0"/>
          </a:p>
          <a:p>
            <a:pPr lvl="1"/>
            <a:r>
              <a:rPr lang="en-US" i="1" dirty="0" smtClean="0"/>
              <a:t>e.g.</a:t>
            </a:r>
            <a:r>
              <a:rPr lang="en-US" dirty="0" smtClean="0"/>
              <a:t>, LVZ = depth where </a:t>
            </a:r>
            <a:r>
              <a:rPr lang="en-US" dirty="0" err="1" smtClean="0"/>
              <a:t>pargasitic</a:t>
            </a:r>
            <a:r>
              <a:rPr lang="en-US" dirty="0" smtClean="0"/>
              <a:t> amphibole unstable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uggests melt present</a:t>
            </a:r>
          </a:p>
        </p:txBody>
      </p:sp>
    </p:spTree>
    <p:extLst>
      <p:ext uri="{BB962C8B-B14F-4D97-AF65-F5344CB8AC3E}">
        <p14:creationId xmlns:p14="http://schemas.microsoft.com/office/powerpoint/2010/main" val="2207181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43329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/>
              <a:t>Caveats on Tomographic </a:t>
            </a:r>
            <a:r>
              <a:rPr lang="en-US" b="1" dirty="0" smtClean="0"/>
              <a:t>Images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99104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Gillian R. Foulger,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Giuliano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F.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Panza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Irina M.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Artemieva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Ian D.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Bastow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Fabio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Cammarano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John R. Evans, Warren B. Hamilton, Bruce R. Julian, Michele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Lustrino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Hans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Thybo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Tatiana B.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Yanovskaya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250" y="4752752"/>
            <a:ext cx="819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/>
              <a:t>Terra Nova</a:t>
            </a:r>
            <a:r>
              <a:rPr lang="en-US" sz="3600" dirty="0"/>
              <a:t>, </a:t>
            </a:r>
            <a:r>
              <a:rPr lang="en-US" sz="3600" b="1" dirty="0"/>
              <a:t>25</a:t>
            </a:r>
            <a:r>
              <a:rPr lang="en-US" sz="3600" dirty="0"/>
              <a:t>, 259-281</a:t>
            </a:r>
            <a:r>
              <a:rPr lang="en-US" sz="3600" dirty="0" smtClean="0"/>
              <a:t>, </a:t>
            </a:r>
            <a:r>
              <a:rPr lang="en-US" sz="3600" dirty="0"/>
              <a:t>2013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27397" y="2495781"/>
            <a:ext cx="238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END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5398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Teleseismic</a:t>
            </a:r>
            <a:r>
              <a:rPr lang="en-US" dirty="0" smtClean="0"/>
              <a:t> Tomography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Structure outside the study volume cannot be ignored</a:t>
            </a:r>
            <a:endParaRPr lang="en-US" dirty="0"/>
          </a:p>
        </p:txBody>
      </p:sp>
      <p:pic>
        <p:nvPicPr>
          <p:cNvPr id="4" name="Picture 3" descr="FigA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6" t="18957" r="7457" b="22129"/>
          <a:stretch/>
        </p:blipFill>
        <p:spPr>
          <a:xfrm>
            <a:off x="810020" y="2690203"/>
            <a:ext cx="7530207" cy="4040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7338" y="6474634"/>
            <a:ext cx="2429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Evans &amp; </a:t>
            </a:r>
            <a:r>
              <a:rPr lang="en-US" dirty="0" err="1" smtClean="0"/>
              <a:t>Achauer</a:t>
            </a:r>
            <a:r>
              <a:rPr lang="en-US" dirty="0"/>
              <a:t> </a:t>
            </a:r>
            <a:r>
              <a:rPr lang="en-US" dirty="0" smtClean="0"/>
              <a:t>(1993)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277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Teleseismic</a:t>
            </a:r>
            <a:r>
              <a:rPr lang="en-US" dirty="0" smtClean="0"/>
              <a:t> Tomography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Absolute velocities are not obtained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FigA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6" t="18957" r="7457" b="22129"/>
          <a:stretch/>
        </p:blipFill>
        <p:spPr>
          <a:xfrm>
            <a:off x="810020" y="2690203"/>
            <a:ext cx="7530207" cy="4040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7338" y="6474634"/>
            <a:ext cx="2429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Evans &amp; </a:t>
            </a:r>
            <a:r>
              <a:rPr lang="en-US" dirty="0" err="1" smtClean="0"/>
              <a:t>Achauer</a:t>
            </a:r>
            <a:r>
              <a:rPr lang="en-US" dirty="0"/>
              <a:t> </a:t>
            </a:r>
            <a:r>
              <a:rPr lang="en-US" dirty="0" smtClean="0"/>
              <a:t>(1993)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976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Teleseismic</a:t>
            </a:r>
            <a:r>
              <a:rPr lang="en-US" dirty="0" smtClean="0"/>
              <a:t> Tomography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Variations in the vertical are not calculated</a:t>
            </a:r>
            <a:endParaRPr lang="en-US" dirty="0"/>
          </a:p>
        </p:txBody>
      </p:sp>
      <p:pic>
        <p:nvPicPr>
          <p:cNvPr id="4" name="Picture 3" descr="FigA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6" t="18957" r="7457" b="22129"/>
          <a:stretch/>
        </p:blipFill>
        <p:spPr>
          <a:xfrm>
            <a:off x="810020" y="2690203"/>
            <a:ext cx="7530207" cy="4040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7338" y="6474634"/>
            <a:ext cx="2429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Evans &amp; </a:t>
            </a:r>
            <a:r>
              <a:rPr lang="en-US" dirty="0" err="1" smtClean="0"/>
              <a:t>Achauer</a:t>
            </a:r>
            <a:r>
              <a:rPr lang="en-US" dirty="0"/>
              <a:t> </a:t>
            </a:r>
            <a:r>
              <a:rPr lang="en-US" dirty="0" smtClean="0"/>
              <a:t>(1993)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96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A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6" t="18957" r="7457" b="22129"/>
          <a:stretch/>
        </p:blipFill>
        <p:spPr>
          <a:xfrm>
            <a:off x="30021" y="3860320"/>
            <a:ext cx="5560154" cy="298327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7204" y="1417638"/>
            <a:ext cx="32029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Vertical Smearing</a:t>
            </a:r>
            <a:endParaRPr lang="en-US" dirty="0"/>
          </a:p>
        </p:txBody>
      </p:sp>
      <p:pic>
        <p:nvPicPr>
          <p:cNvPr id="4" name="Picture 3" descr="Fig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35" y="474652"/>
            <a:ext cx="4762151" cy="54157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7078226" y="6474260"/>
            <a:ext cx="2429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Eken</a:t>
            </a:r>
            <a:r>
              <a:rPr lang="en-US" dirty="0" smtClean="0"/>
              <a:t> et al. (2008)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591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Anomaly Amplitudes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Heavily dependent on inversion parameters</a:t>
            </a:r>
          </a:p>
          <a:p>
            <a:pPr lvl="1"/>
            <a:r>
              <a:rPr lang="en-US" dirty="0" smtClean="0"/>
              <a:t>Damping factors</a:t>
            </a:r>
          </a:p>
          <a:p>
            <a:pPr lvl="1"/>
            <a:r>
              <a:rPr lang="en-US" dirty="0" smtClean="0"/>
              <a:t>Model smoothness</a:t>
            </a:r>
          </a:p>
          <a:p>
            <a:pPr lvl="1"/>
            <a:r>
              <a:rPr lang="en-US" dirty="0" smtClean="0"/>
              <a:t>Parameterization of model</a:t>
            </a:r>
          </a:p>
          <a:p>
            <a:pPr lvl="1"/>
            <a:r>
              <a:rPr lang="en-US" dirty="0" smtClean="0"/>
              <a:t>Depth to base of block</a:t>
            </a:r>
          </a:p>
          <a:p>
            <a:pPr lvl="1"/>
            <a:r>
              <a:rPr lang="en-US" dirty="0" smtClean="0"/>
              <a:t>± station corrections</a:t>
            </a:r>
          </a:p>
          <a:p>
            <a:pPr lvl="1"/>
            <a:r>
              <a:rPr lang="en-US" dirty="0" smtClean="0"/>
              <a:t>Crust used</a:t>
            </a:r>
            <a:endParaRPr lang="en-US" dirty="0"/>
          </a:p>
        </p:txBody>
      </p:sp>
      <p:pic>
        <p:nvPicPr>
          <p:cNvPr id="4" name="Picture 3" descr="Fig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56" y="2554466"/>
            <a:ext cx="3657600" cy="41596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4321280" y="6474260"/>
            <a:ext cx="2429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Eken</a:t>
            </a:r>
            <a:r>
              <a:rPr lang="en-US" dirty="0" smtClean="0"/>
              <a:t> et al. (2008)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84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5_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85" y="199424"/>
            <a:ext cx="6631045" cy="640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9410" y="6257739"/>
            <a:ext cx="2497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O’Donnell et al. (2011)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18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4879</TotalTime>
  <Words>858</Words>
  <Application>Microsoft Macintosh PowerPoint</Application>
  <PresentationFormat>On-screen Show (4:3)</PresentationFormat>
  <Paragraphs>117</Paragraphs>
  <Slides>36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Plates vs. Plumes: A Geological Controversy</vt:lpstr>
      <vt:lpstr>Caveats on Tomographic Images</vt:lpstr>
      <vt:lpstr>Top Down vs. Bottom Up</vt:lpstr>
      <vt:lpstr>Teleseismic Tomography</vt:lpstr>
      <vt:lpstr>Teleseismic Tomography</vt:lpstr>
      <vt:lpstr>Teleseismic Tomography</vt:lpstr>
      <vt:lpstr>Vertical Smearing</vt:lpstr>
      <vt:lpstr>Anomaly Amplitudes</vt:lpstr>
      <vt:lpstr>PowerPoint Presentation</vt:lpstr>
      <vt:lpstr>PowerPoint Presentation</vt:lpstr>
      <vt:lpstr>Inhomogeneous Ray Coverage</vt:lpstr>
      <vt:lpstr>Inhomogeneous Ray Coverage</vt:lpstr>
      <vt:lpstr>Inhomogeneous Ray Coverage:  Hawaii </vt:lpstr>
      <vt:lpstr>Retrieval of true structure</vt:lpstr>
      <vt:lpstr>PowerPoint Presentation</vt:lpstr>
      <vt:lpstr>Repeatability</vt:lpstr>
      <vt:lpstr>Hawaii</vt:lpstr>
      <vt:lpstr>PowerPoint Presentation</vt:lpstr>
      <vt:lpstr>PowerPoint Presentation</vt:lpstr>
      <vt:lpstr>Hawaii: Receiver functions</vt:lpstr>
      <vt:lpstr>Hawaii: Receiver functions</vt:lpstr>
      <vt:lpstr>Hawaii: Teleseismic tomography</vt:lpstr>
      <vt:lpstr>Hawaii: Tomography</vt:lpstr>
      <vt:lpstr>Bruce map</vt:lpstr>
      <vt:lpstr>Yellowstone</vt:lpstr>
      <vt:lpstr>USArray network</vt:lpstr>
      <vt:lpstr>PowerPoint Presentation</vt:lpstr>
      <vt:lpstr>Yellowstone receiver function results</vt:lpstr>
      <vt:lpstr>Yellowstone: Teleseismic tomography</vt:lpstr>
      <vt:lpstr>Yellowstone:   Teleseismic tomography</vt:lpstr>
      <vt:lpstr>Yellowstone: Teleseismic tomography</vt:lpstr>
      <vt:lpstr>Yellowstone</vt:lpstr>
      <vt:lpstr>PowerPoint Presentation</vt:lpstr>
      <vt:lpstr>Yellowstone tomography results</vt:lpstr>
      <vt:lpstr>Conclusions</vt:lpstr>
      <vt:lpstr>Caveats on Tomographic Images</vt:lpstr>
    </vt:vector>
  </TitlesOfParts>
  <Company>University of Durham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Gillian R. Foulger</dc:creator>
  <cp:lastModifiedBy>Gillian R. Foulger</cp:lastModifiedBy>
  <cp:revision>116</cp:revision>
  <dcterms:created xsi:type="dcterms:W3CDTF">2014-04-22T06:34:16Z</dcterms:created>
  <dcterms:modified xsi:type="dcterms:W3CDTF">2014-11-29T16:47:38Z</dcterms:modified>
</cp:coreProperties>
</file>